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6" r:id="rId2"/>
    <p:sldId id="257" r:id="rId3"/>
    <p:sldId id="455" r:id="rId4"/>
    <p:sldId id="511" r:id="rId5"/>
    <p:sldId id="454" r:id="rId6"/>
    <p:sldId id="510" r:id="rId7"/>
    <p:sldId id="456" r:id="rId8"/>
    <p:sldId id="512" r:id="rId9"/>
    <p:sldId id="509" r:id="rId10"/>
    <p:sldId id="513" r:id="rId11"/>
    <p:sldId id="431" r:id="rId12"/>
    <p:sldId id="432" r:id="rId13"/>
    <p:sldId id="433" r:id="rId14"/>
    <p:sldId id="434" r:id="rId15"/>
    <p:sldId id="435" r:id="rId16"/>
    <p:sldId id="294" r:id="rId17"/>
    <p:sldId id="514" r:id="rId18"/>
    <p:sldId id="440" r:id="rId19"/>
    <p:sldId id="436" r:id="rId20"/>
    <p:sldId id="448" r:id="rId21"/>
    <p:sldId id="449" r:id="rId22"/>
    <p:sldId id="442" r:id="rId23"/>
    <p:sldId id="443" r:id="rId24"/>
    <p:sldId id="292" r:id="rId25"/>
    <p:sldId id="450" r:id="rId26"/>
    <p:sldId id="283" r:id="rId27"/>
    <p:sldId id="287" r:id="rId28"/>
    <p:sldId id="451" r:id="rId29"/>
    <p:sldId id="295" r:id="rId30"/>
    <p:sldId id="284" r:id="rId31"/>
    <p:sldId id="340" r:id="rId32"/>
    <p:sldId id="505" r:id="rId33"/>
    <p:sldId id="452" r:id="rId3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221" autoAdjust="0"/>
    <p:restoredTop sz="94660"/>
  </p:normalViewPr>
  <p:slideViewPr>
    <p:cSldViewPr snapToGrid="0">
      <p:cViewPr>
        <p:scale>
          <a:sx n="100" d="100"/>
          <a:sy n="100" d="100"/>
        </p:scale>
        <p:origin x="4674" y="1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7DF657-C7FD-4395-B887-9840430D904B}" type="datetimeFigureOut">
              <a:rPr lang="de-DE" smtClean="0"/>
              <a:t>26.08.2026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B33CAF-6461-49A0-AC03-C7E2E4AEC59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18687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B33CAF-6461-49A0-AC03-C7E2E4AEC593}" type="slidenum">
              <a:rPr lang="de-DE" smtClean="0"/>
              <a:t>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591894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B24A5CC-9A79-9B66-DFA4-41573C7B43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BB086BA2-FC0B-7879-B94E-81735D84E0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AE9BA26-5468-0961-E4F4-B97817F9C8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1D842-C271-424C-8221-81CBD9700BFD}" type="datetimeFigureOut">
              <a:rPr lang="de-DE" smtClean="0"/>
              <a:t>26.08.2026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5CC3B60-86D7-7899-277D-2A5AF5526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7E56A5E-6999-45E5-6E6F-627AB026F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157CE-961B-4800-A088-854DF66BF56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38719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D569CB-EB75-58E0-A543-BA6510956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FA655AA9-95AC-DE73-F107-50A543DF8D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7B0733C-64AB-08BD-4A6A-C6047D31D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1D842-C271-424C-8221-81CBD9700BFD}" type="datetimeFigureOut">
              <a:rPr lang="de-DE" smtClean="0"/>
              <a:t>26.08.2026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7F05E13-31CF-D140-1648-D2B4807EE0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06573B6-82E4-753D-13DF-B11AEA6D21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157CE-961B-4800-A088-854DF66BF56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682580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FE9B85B7-3212-747C-670E-4FC71444B0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E2A0371E-D231-8A21-CA41-46503EDBD0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0C00B7A-FE84-8C05-193B-81D4048E7D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1D842-C271-424C-8221-81CBD9700BFD}" type="datetimeFigureOut">
              <a:rPr lang="de-DE" smtClean="0"/>
              <a:t>26.08.2026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0FFFFB6-46B4-72E0-56BF-046F44A575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4624C7D-1725-E04F-562C-565E1CB5E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157CE-961B-4800-A088-854DF66BF56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12583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3E5B5DE-399B-8F45-BB08-4E46F4D1C3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DA57194-56A7-FD51-4837-B8EBC750F0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700BBC0-7C5F-9DDC-C8E2-E2C2D48674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1D842-C271-424C-8221-81CBD9700BFD}" type="datetimeFigureOut">
              <a:rPr lang="de-DE" smtClean="0"/>
              <a:t>26.08.2026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7B5D468-398E-1A2F-46DC-20BF2606E9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4D4F6B3-6C1B-E61A-4B92-4AB60C5718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157CE-961B-4800-A088-854DF66BF56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385057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32D3C89-F574-B34F-2C1C-CDE6384F85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3F8BA42-F8FB-F9AD-CEAB-7EA767CE5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F676859-B8C4-A1B9-2D93-B4C282C2C1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1D842-C271-424C-8221-81CBD9700BFD}" type="datetimeFigureOut">
              <a:rPr lang="de-DE" smtClean="0"/>
              <a:t>26.08.2026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00F0E86-6C43-98F1-17F8-9023667923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D4B98B1-5487-FA40-B029-B135E0B24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157CE-961B-4800-A088-854DF66BF56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913480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718E03-53F3-C40C-67EE-E99093ABC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0E142F1-B9B9-9063-6279-89A4DE6068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E2ED576-F830-DF47-C0F4-30A86E6CF7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9ED9C2C-AE0C-FFF4-3DF5-DADDC33FC9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1D842-C271-424C-8221-81CBD9700BFD}" type="datetimeFigureOut">
              <a:rPr lang="de-DE" smtClean="0"/>
              <a:t>26.08.2026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577EDFB-9876-12D6-AD74-075BD068E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B25EFBB-D7BC-FABB-863A-41B73B67A7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157CE-961B-4800-A088-854DF66BF56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1814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685D15-6AEB-73DA-93DB-C338561ADD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FF1402D-22E3-3643-4959-F69B1F5D67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FBA0DDE-D24C-3ADB-1924-017D6B9D06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CF7E45C-683C-E1D4-0B77-9D43FEB154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79F4FAF2-7BA2-BCA2-D4D3-B564D8BB31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C791B23F-7BFF-4005-1854-8387696B6D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1D842-C271-424C-8221-81CBD9700BFD}" type="datetimeFigureOut">
              <a:rPr lang="de-DE" smtClean="0"/>
              <a:t>26.08.2026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7CFF654-6199-FFF0-D014-087982795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95F451D4-AE00-8DAA-07FF-3073864F0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157CE-961B-4800-A088-854DF66BF56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20865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36EAD85-5B86-4BD3-BD40-573FE98EF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FBB96C5-6516-1D0C-38DB-FA3EE300C6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1D842-C271-424C-8221-81CBD9700BFD}" type="datetimeFigureOut">
              <a:rPr lang="de-DE" smtClean="0"/>
              <a:t>26.08.2026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2BD374B-3B93-1C74-8F3D-CFE4C280F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BF973DE-09DA-CDDD-030F-2B34B6712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157CE-961B-4800-A088-854DF66BF56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879781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EA50C25-82ED-F72F-3B3A-D95E454C86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1D842-C271-424C-8221-81CBD9700BFD}" type="datetimeFigureOut">
              <a:rPr lang="de-DE" smtClean="0"/>
              <a:t>26.08.2026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7673B070-418C-B19F-3950-C30702C2C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EA7A458-044D-3BE5-193E-F1FD39EA68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157CE-961B-4800-A088-854DF66BF56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835961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6D29D6-A9F1-FA4F-D1D9-078BAE767B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71ADFB9-F8B9-B270-FCB1-D41B6559FC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FD59298-3E18-B0A8-C6F9-54322E3060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56E0DDB-6B9A-01D4-F697-284ABFC27D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1D842-C271-424C-8221-81CBD9700BFD}" type="datetimeFigureOut">
              <a:rPr lang="de-DE" smtClean="0"/>
              <a:t>26.08.2026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0EBF633-20E4-C367-1F0B-F3B03F7D4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5D5B752-02A1-7755-80C2-8FD4B77BC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157CE-961B-4800-A088-854DF66BF56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202609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E945326-DBF3-D4F7-B350-0CE9048970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4A0FA8FC-73B2-BC85-8AC0-01F4E9BB1D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0B818FB-5B49-95AC-1203-5B329D1772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3F435E4-64CE-B5F9-2AB2-02FDAA09A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1D842-C271-424C-8221-81CBD9700BFD}" type="datetimeFigureOut">
              <a:rPr lang="de-DE" smtClean="0"/>
              <a:t>26.08.2026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59233E5-FEA0-30F8-3EEB-D1DC0BCAC0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053F29E-EA71-346B-8BE5-62F63E81B2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157CE-961B-4800-A088-854DF66BF56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859684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2B8B47DB-F6B8-AA05-72BC-558C5F098C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E5B638A-D6FA-809E-645A-044A7FAE50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ED01796-9E02-7E9C-0C60-76B3830DDD3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E21D842-C271-424C-8221-81CBD9700BFD}" type="datetimeFigureOut">
              <a:rPr lang="de-DE" smtClean="0"/>
              <a:t>26.08.2026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F598C5E-E64F-66BC-5C7D-B5383B3D1B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23537D2-F4D7-D48E-92DD-37914A157C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5E157CE-961B-4800-A088-854DF66BF56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45472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69C872D-A833-3500-0EB2-E96D40FEB8F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Kursstunde 6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72BD515-7D08-F1D8-C27A-5986BF5B6A0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607067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52854B-6D3F-C733-1BAE-2523892AC0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dirty="0"/>
              <a:t>MOVE-Check: Aktueller Stand der Forschung</a:t>
            </a:r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4528E5D0-FA51-6EE6-3538-D296F5B1E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871357" cy="45842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400" b="1" dirty="0"/>
              <a:t>Nur wenn ich beim Sport stark schwitze, war das Training wirksam – stimmt das?</a:t>
            </a:r>
          </a:p>
          <a:p>
            <a:r>
              <a:rPr lang="de-DE" sz="2400" dirty="0"/>
              <a:t>Nein, Schwitzen ist kein zuverlässiges Zeichen für den Trainingserfolg oder die Fettverbrennung. Durch Schwitzen verliert der Körper erst einmal Wasser und kein Fett. Der Körper versucht sich durch Schwitzen abzukühlen.</a:t>
            </a:r>
          </a:p>
        </p:txBody>
      </p:sp>
      <p:pic>
        <p:nvPicPr>
          <p:cNvPr id="4" name="Grafik 3" descr="Download Free Progress check Icons in PNG &amp; SVG | Magnific (formerly  Freepik)">
            <a:extLst>
              <a:ext uri="{FF2B5EF4-FFF2-40B4-BE49-F238E27FC236}">
                <a16:creationId xmlns:a16="http://schemas.microsoft.com/office/drawing/2014/main" id="{557594D9-B2CD-74B8-7245-5B14EAC74303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alphaModFix amt="35000"/>
          </a:blip>
          <a:stretch>
            <a:fillRect/>
          </a:stretch>
        </p:blipFill>
        <p:spPr>
          <a:xfrm>
            <a:off x="5709557" y="221718"/>
            <a:ext cx="6271157" cy="6271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9544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5FABC4-9EF2-921D-5516-B252E0A8EF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MOVE-Challenge: Achtsamkeitsübung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34ACA0B-4BE3-12DF-CAD7-A531C312EC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4027715" cy="4351338"/>
          </a:xfrm>
        </p:spPr>
        <p:txBody>
          <a:bodyPr>
            <a:normAutofit/>
          </a:bodyPr>
          <a:lstStyle/>
          <a:p>
            <a:r>
              <a:rPr lang="de-DE" dirty="0"/>
              <a:t>Konnten Sie die Achtsamkeitsübung </a:t>
            </a:r>
            <a:r>
              <a:rPr lang="de-DE" b="1" dirty="0">
                <a:solidFill>
                  <a:schemeClr val="accent5"/>
                </a:solidFill>
              </a:rPr>
              <a:t>umsetzen</a:t>
            </a:r>
            <a:r>
              <a:rPr lang="de-DE" dirty="0"/>
              <a:t>?</a:t>
            </a:r>
          </a:p>
          <a:p>
            <a:r>
              <a:rPr lang="de-DE" dirty="0"/>
              <a:t>Was ist Ihnen </a:t>
            </a:r>
            <a:r>
              <a:rPr lang="de-DE" b="1" dirty="0">
                <a:solidFill>
                  <a:schemeClr val="accent5"/>
                </a:solidFill>
              </a:rPr>
              <a:t>aufgefallen</a:t>
            </a:r>
            <a:r>
              <a:rPr lang="de-DE" dirty="0"/>
              <a:t>?</a:t>
            </a:r>
          </a:p>
          <a:p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8779DB8F-60CF-DECF-53D8-02EE5B1E38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6507" y="1690688"/>
            <a:ext cx="7055493" cy="38422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200830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369E703-5FE8-0C59-978C-9F97D78BB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MOVE-Challenge: Meine Regeln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447418F-5DA4-EA5D-EF80-CB8DB588A8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593771" cy="4351338"/>
          </a:xfrm>
        </p:spPr>
        <p:txBody>
          <a:bodyPr/>
          <a:lstStyle/>
          <a:p>
            <a:r>
              <a:rPr lang="de-DE" dirty="0"/>
              <a:t>Was sind die </a:t>
            </a:r>
            <a:r>
              <a:rPr lang="de-DE" b="1" dirty="0">
                <a:solidFill>
                  <a:schemeClr val="accent5"/>
                </a:solidFill>
              </a:rPr>
              <a:t>wichtigsten Änderungen</a:t>
            </a:r>
            <a:r>
              <a:rPr lang="de-DE" dirty="0"/>
              <a:t> Ihres Essverhaltens?</a:t>
            </a:r>
          </a:p>
          <a:p>
            <a:r>
              <a:rPr lang="de-DE" dirty="0"/>
              <a:t>Was konnten Sie schon </a:t>
            </a:r>
            <a:r>
              <a:rPr lang="de-DE" b="1" dirty="0">
                <a:solidFill>
                  <a:schemeClr val="accent5"/>
                </a:solidFill>
              </a:rPr>
              <a:t>umsetzen</a:t>
            </a:r>
            <a:r>
              <a:rPr lang="de-DE" dirty="0"/>
              <a:t>?</a:t>
            </a:r>
          </a:p>
          <a:p>
            <a:r>
              <a:rPr lang="de-DE" dirty="0"/>
              <a:t>Was ist Ihnen </a:t>
            </a:r>
            <a:r>
              <a:rPr lang="de-DE" b="1" dirty="0">
                <a:solidFill>
                  <a:schemeClr val="accent5"/>
                </a:solidFill>
              </a:rPr>
              <a:t>leicht</a:t>
            </a:r>
            <a:r>
              <a:rPr lang="de-DE" dirty="0"/>
              <a:t> </a:t>
            </a:r>
            <a:r>
              <a:rPr lang="de-DE" b="1" dirty="0">
                <a:solidFill>
                  <a:schemeClr val="accent5"/>
                </a:solidFill>
              </a:rPr>
              <a:t>gefallen</a:t>
            </a:r>
            <a:r>
              <a:rPr lang="de-DE" dirty="0"/>
              <a:t>? </a:t>
            </a:r>
          </a:p>
          <a:p>
            <a:r>
              <a:rPr lang="de-DE" dirty="0"/>
              <a:t>Was </a:t>
            </a:r>
            <a:r>
              <a:rPr lang="de-DE" b="1" dirty="0">
                <a:solidFill>
                  <a:schemeClr val="accent5"/>
                </a:solidFill>
              </a:rPr>
              <a:t>fällt</a:t>
            </a:r>
            <a:r>
              <a:rPr lang="de-DE" dirty="0"/>
              <a:t> Ihnen noch </a:t>
            </a:r>
            <a:r>
              <a:rPr lang="de-DE" b="1" dirty="0">
                <a:solidFill>
                  <a:schemeClr val="accent5"/>
                </a:solidFill>
              </a:rPr>
              <a:t>schwer</a:t>
            </a:r>
            <a:r>
              <a:rPr lang="de-DE" dirty="0"/>
              <a:t>?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2F1608B4-7977-4A2B-49A8-DF680BF21A4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7995"/>
          <a:stretch>
            <a:fillRect/>
          </a:stretch>
        </p:blipFill>
        <p:spPr>
          <a:xfrm>
            <a:off x="5691051" y="1825625"/>
            <a:ext cx="6329153" cy="41905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69845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8F167B29-5AF3-BB70-006C-49DE8969711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 l="43958" t="11136" r="9167" b="-621"/>
          <a:stretch>
            <a:fillRect/>
          </a:stretch>
        </p:blipFill>
        <p:spPr>
          <a:xfrm>
            <a:off x="6477000" y="0"/>
            <a:ext cx="5715000" cy="7314646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EA03C552-C26C-AC94-B1CC-562B62C3EA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102350" cy="1325563"/>
          </a:xfrm>
        </p:spPr>
        <p:txBody>
          <a:bodyPr>
            <a:normAutofit/>
          </a:bodyPr>
          <a:lstStyle/>
          <a:p>
            <a:r>
              <a:rPr lang="de-DE" dirty="0"/>
              <a:t>Vorteile von körperlicher Aktivität: Gewicht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02D6CA7-6B25-6E2F-E803-CC85EBD235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5715000" cy="4351338"/>
          </a:xfrm>
        </p:spPr>
        <p:txBody>
          <a:bodyPr>
            <a:normAutofit lnSpcReduction="10000"/>
          </a:bodyPr>
          <a:lstStyle/>
          <a:p>
            <a:r>
              <a:rPr lang="de-DE" sz="2400" b="1" dirty="0">
                <a:solidFill>
                  <a:schemeClr val="accent5"/>
                </a:solidFill>
              </a:rPr>
              <a:t>Verbrennt</a:t>
            </a:r>
            <a:r>
              <a:rPr lang="de-DE" sz="2400" dirty="0"/>
              <a:t> Energie</a:t>
            </a:r>
          </a:p>
          <a:p>
            <a:r>
              <a:rPr lang="de-DE" sz="2400" b="1" dirty="0">
                <a:solidFill>
                  <a:schemeClr val="accent5"/>
                </a:solidFill>
              </a:rPr>
              <a:t>Erhöht</a:t>
            </a:r>
            <a:r>
              <a:rPr lang="de-DE" sz="2400" dirty="0"/>
              <a:t> den </a:t>
            </a:r>
            <a:r>
              <a:rPr lang="de-DE" sz="2400" b="1" dirty="0">
                <a:solidFill>
                  <a:schemeClr val="accent5"/>
                </a:solidFill>
              </a:rPr>
              <a:t>Leistungsumsatz</a:t>
            </a:r>
          </a:p>
          <a:p>
            <a:r>
              <a:rPr lang="de-DE" sz="2400" dirty="0"/>
              <a:t>Unterstützt die </a:t>
            </a:r>
            <a:r>
              <a:rPr lang="de-DE" sz="2400" b="1" dirty="0">
                <a:solidFill>
                  <a:schemeClr val="accent5"/>
                </a:solidFill>
              </a:rPr>
              <a:t>Gewichtsabnahme</a:t>
            </a:r>
            <a:r>
              <a:rPr lang="de-DE" sz="2400" dirty="0"/>
              <a:t> </a:t>
            </a:r>
          </a:p>
          <a:p>
            <a:r>
              <a:rPr lang="de-DE" sz="2400" dirty="0"/>
              <a:t>Hilft das erreichte Gewicht </a:t>
            </a:r>
            <a:r>
              <a:rPr lang="de-DE" sz="2400" b="1" dirty="0">
                <a:solidFill>
                  <a:schemeClr val="accent5"/>
                </a:solidFill>
              </a:rPr>
              <a:t>langfristig</a:t>
            </a:r>
            <a:r>
              <a:rPr lang="de-DE" sz="2400" dirty="0"/>
              <a:t> zu </a:t>
            </a:r>
            <a:r>
              <a:rPr lang="de-DE" sz="2400" b="1" dirty="0">
                <a:solidFill>
                  <a:schemeClr val="accent5"/>
                </a:solidFill>
              </a:rPr>
              <a:t>erhalten</a:t>
            </a:r>
          </a:p>
          <a:p>
            <a:r>
              <a:rPr lang="de-DE" sz="2400" b="1" dirty="0">
                <a:solidFill>
                  <a:schemeClr val="accent5"/>
                </a:solidFill>
              </a:rPr>
              <a:t>Beugt</a:t>
            </a:r>
            <a:r>
              <a:rPr lang="de-DE" sz="2400" dirty="0"/>
              <a:t> </a:t>
            </a:r>
            <a:r>
              <a:rPr lang="de-DE" sz="2400" b="1" dirty="0">
                <a:solidFill>
                  <a:schemeClr val="accent5"/>
                </a:solidFill>
              </a:rPr>
              <a:t>Muskelabbau</a:t>
            </a:r>
            <a:r>
              <a:rPr lang="de-DE" sz="2400" dirty="0"/>
              <a:t> und Knochenschwund beim Abnehmen </a:t>
            </a:r>
            <a:r>
              <a:rPr lang="de-DE" sz="2400" b="1" dirty="0">
                <a:solidFill>
                  <a:schemeClr val="accent5"/>
                </a:solidFill>
              </a:rPr>
              <a:t>vor</a:t>
            </a:r>
          </a:p>
          <a:p>
            <a:r>
              <a:rPr lang="de-DE" sz="2400" dirty="0"/>
              <a:t>Gesteigertes </a:t>
            </a:r>
            <a:r>
              <a:rPr lang="de-DE" sz="2400" b="1" dirty="0">
                <a:solidFill>
                  <a:schemeClr val="accent5"/>
                </a:solidFill>
              </a:rPr>
              <a:t>Sättigungsgefühl</a:t>
            </a:r>
          </a:p>
          <a:p>
            <a:pPr marL="0" indent="0">
              <a:buNone/>
            </a:pPr>
            <a:endParaRPr lang="de-DE" sz="2400" dirty="0"/>
          </a:p>
          <a:p>
            <a:pPr marL="0" indent="0">
              <a:buNone/>
            </a:pPr>
            <a:r>
              <a:rPr lang="de-DE" sz="2400" b="1" dirty="0"/>
              <a:t>! Wichtig zum Abnehmen – noch wichtiger, um Gewicht zu halten!</a:t>
            </a:r>
            <a:r>
              <a:rPr lang="de-DE" sz="2400" dirty="0"/>
              <a:t> 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7FB76661-E0E1-8A7F-9EF7-79261C87A504}"/>
              </a:ext>
            </a:extLst>
          </p:cNvPr>
          <p:cNvSpPr txBox="1"/>
          <p:nvPr/>
        </p:nvSpPr>
        <p:spPr>
          <a:xfrm>
            <a:off x="3048762" y="7449583"/>
            <a:ext cx="609447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 b="1" i="0" dirty="0">
                <a:solidFill>
                  <a:schemeClr val="tx1"/>
                </a:solidFill>
                <a:effectLst/>
                <a:latin typeface="+mn-lt"/>
              </a:rPr>
              <a:t>VSB_2025-08-13_1567.jpg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559417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2E6434FE-FE39-6FB9-FB76-FA169350BF5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8241"/>
          <a:stretch>
            <a:fillRect/>
          </a:stretch>
        </p:blipFill>
        <p:spPr>
          <a:xfrm>
            <a:off x="6686108" y="0"/>
            <a:ext cx="5505892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B3903A60-84AF-D09A-D88E-EE62F5BFC6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Vorteile von körperlicher Aktivität: </a:t>
            </a:r>
            <a:br>
              <a:rPr lang="de-DE" dirty="0"/>
            </a:br>
            <a:r>
              <a:rPr lang="de-DE" dirty="0"/>
              <a:t>Risiko für Erkrankungen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5F852E7-D302-D4A7-A0CF-7BD9AF23EF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5847907" cy="4351338"/>
          </a:xfrm>
        </p:spPr>
        <p:txBody>
          <a:bodyPr>
            <a:normAutofit fontScale="92500" lnSpcReduction="10000"/>
          </a:bodyPr>
          <a:lstStyle/>
          <a:p>
            <a:r>
              <a:rPr lang="de-DE" sz="2400" b="1" dirty="0">
                <a:solidFill>
                  <a:schemeClr val="accent5"/>
                </a:solidFill>
              </a:rPr>
              <a:t>Senkt</a:t>
            </a:r>
            <a:r>
              <a:rPr lang="de-DE" sz="2400" dirty="0"/>
              <a:t> den </a:t>
            </a:r>
            <a:r>
              <a:rPr lang="de-DE" sz="2400" b="1" dirty="0">
                <a:solidFill>
                  <a:schemeClr val="accent5"/>
                </a:solidFill>
              </a:rPr>
              <a:t>Blutdruck</a:t>
            </a:r>
            <a:r>
              <a:rPr lang="de-DE" sz="2400" dirty="0"/>
              <a:t>, </a:t>
            </a:r>
            <a:r>
              <a:rPr lang="de-DE" sz="2400" b="1" dirty="0">
                <a:solidFill>
                  <a:schemeClr val="accent5"/>
                </a:solidFill>
              </a:rPr>
              <a:t>Schutz</a:t>
            </a:r>
            <a:r>
              <a:rPr lang="de-DE" sz="2400" dirty="0"/>
              <a:t> vor </a:t>
            </a:r>
            <a:r>
              <a:rPr lang="de-DE" sz="2400" b="1" dirty="0">
                <a:solidFill>
                  <a:schemeClr val="accent5"/>
                </a:solidFill>
              </a:rPr>
              <a:t>Bluthochdruck</a:t>
            </a:r>
          </a:p>
          <a:p>
            <a:r>
              <a:rPr lang="de-DE" sz="2400" dirty="0"/>
              <a:t>Senkt den Ruhepuls, </a:t>
            </a:r>
            <a:r>
              <a:rPr lang="de-DE" sz="2400" b="1" dirty="0">
                <a:solidFill>
                  <a:schemeClr val="accent5"/>
                </a:solidFill>
              </a:rPr>
              <a:t>erhöht</a:t>
            </a:r>
            <a:r>
              <a:rPr lang="de-DE" sz="2400" dirty="0"/>
              <a:t> die </a:t>
            </a:r>
            <a:r>
              <a:rPr lang="de-DE" sz="2400" b="1" dirty="0">
                <a:solidFill>
                  <a:schemeClr val="accent5"/>
                </a:solidFill>
              </a:rPr>
              <a:t>Ausdauer</a:t>
            </a:r>
          </a:p>
          <a:p>
            <a:r>
              <a:rPr lang="de-DE" sz="2400" b="1" dirty="0">
                <a:solidFill>
                  <a:schemeClr val="accent5"/>
                </a:solidFill>
              </a:rPr>
              <a:t>Senkt</a:t>
            </a:r>
            <a:r>
              <a:rPr lang="de-DE" sz="2400" dirty="0"/>
              <a:t> die </a:t>
            </a:r>
            <a:r>
              <a:rPr lang="de-DE" sz="2400" b="1" dirty="0">
                <a:solidFill>
                  <a:schemeClr val="accent5"/>
                </a:solidFill>
              </a:rPr>
              <a:t>Blutfette</a:t>
            </a:r>
            <a:r>
              <a:rPr lang="de-DE" sz="2400" dirty="0"/>
              <a:t>, </a:t>
            </a:r>
            <a:r>
              <a:rPr lang="de-DE" sz="2400" b="1" dirty="0">
                <a:solidFill>
                  <a:schemeClr val="accent5"/>
                </a:solidFill>
              </a:rPr>
              <a:t>Schutz</a:t>
            </a:r>
            <a:r>
              <a:rPr lang="de-DE" sz="2400" dirty="0"/>
              <a:t> vor </a:t>
            </a:r>
            <a:r>
              <a:rPr lang="de-DE" sz="2400" b="1" dirty="0">
                <a:solidFill>
                  <a:schemeClr val="accent5"/>
                </a:solidFill>
              </a:rPr>
              <a:t>Arterienverkalkung</a:t>
            </a:r>
          </a:p>
          <a:p>
            <a:r>
              <a:rPr lang="de-DE" sz="2400" dirty="0"/>
              <a:t>Steigert und erhält </a:t>
            </a:r>
            <a:r>
              <a:rPr lang="de-DE" sz="2400" b="1" dirty="0">
                <a:solidFill>
                  <a:schemeClr val="accent5"/>
                </a:solidFill>
              </a:rPr>
              <a:t>Beweglichkeit</a:t>
            </a:r>
            <a:r>
              <a:rPr lang="de-DE" sz="2400" dirty="0"/>
              <a:t>, </a:t>
            </a:r>
            <a:r>
              <a:rPr lang="de-DE" sz="2400" b="1" dirty="0">
                <a:solidFill>
                  <a:schemeClr val="accent5"/>
                </a:solidFill>
              </a:rPr>
              <a:t>Koordination</a:t>
            </a:r>
            <a:r>
              <a:rPr lang="de-DE" sz="2400" dirty="0"/>
              <a:t> und </a:t>
            </a:r>
            <a:r>
              <a:rPr lang="de-DE" sz="2400" b="1" dirty="0">
                <a:solidFill>
                  <a:schemeClr val="accent5"/>
                </a:solidFill>
              </a:rPr>
              <a:t>Gleichgewicht</a:t>
            </a:r>
          </a:p>
          <a:p>
            <a:r>
              <a:rPr lang="de-DE" sz="2400" dirty="0"/>
              <a:t>Erhöht die </a:t>
            </a:r>
            <a:r>
              <a:rPr lang="de-DE" sz="2400" b="1" dirty="0">
                <a:solidFill>
                  <a:schemeClr val="accent5"/>
                </a:solidFill>
              </a:rPr>
              <a:t>Knochendichte</a:t>
            </a:r>
          </a:p>
          <a:p>
            <a:r>
              <a:rPr lang="de-DE" sz="2400" dirty="0"/>
              <a:t>Senkt das </a:t>
            </a:r>
            <a:r>
              <a:rPr lang="de-DE" sz="2400" b="1" dirty="0">
                <a:solidFill>
                  <a:schemeClr val="accent5"/>
                </a:solidFill>
              </a:rPr>
              <a:t>Risiko</a:t>
            </a:r>
            <a:r>
              <a:rPr lang="de-DE" sz="2400" dirty="0"/>
              <a:t> für </a:t>
            </a:r>
            <a:r>
              <a:rPr lang="de-DE" sz="2400" b="1" dirty="0">
                <a:solidFill>
                  <a:schemeClr val="accent5"/>
                </a:solidFill>
              </a:rPr>
              <a:t>Diabetes</a:t>
            </a:r>
          </a:p>
          <a:p>
            <a:r>
              <a:rPr lang="de-DE" sz="2400" dirty="0"/>
              <a:t>Senkt das </a:t>
            </a:r>
            <a:r>
              <a:rPr lang="de-DE" sz="2400" b="1" dirty="0">
                <a:solidFill>
                  <a:schemeClr val="accent5"/>
                </a:solidFill>
              </a:rPr>
              <a:t>Risiko</a:t>
            </a:r>
            <a:r>
              <a:rPr lang="de-DE" sz="2400" dirty="0"/>
              <a:t> für </a:t>
            </a:r>
            <a:r>
              <a:rPr lang="de-DE" sz="2400" b="1" dirty="0">
                <a:solidFill>
                  <a:schemeClr val="accent5"/>
                </a:solidFill>
              </a:rPr>
              <a:t>Schlaganfall</a:t>
            </a:r>
            <a:r>
              <a:rPr lang="de-DE" sz="2400" dirty="0"/>
              <a:t> und </a:t>
            </a:r>
            <a:r>
              <a:rPr lang="de-DE" sz="2400" b="1" dirty="0">
                <a:solidFill>
                  <a:schemeClr val="accent5"/>
                </a:solidFill>
              </a:rPr>
              <a:t>Herzinfarkt</a:t>
            </a:r>
          </a:p>
          <a:p>
            <a:r>
              <a:rPr lang="de-DE" sz="2400" dirty="0"/>
              <a:t>Senkt das </a:t>
            </a:r>
            <a:r>
              <a:rPr lang="de-DE" sz="2400" b="1" dirty="0">
                <a:solidFill>
                  <a:schemeClr val="accent5"/>
                </a:solidFill>
              </a:rPr>
              <a:t>Risiko</a:t>
            </a:r>
            <a:r>
              <a:rPr lang="de-DE" sz="2400" dirty="0"/>
              <a:t> für </a:t>
            </a:r>
            <a:r>
              <a:rPr lang="de-DE" sz="2400" b="1" dirty="0">
                <a:solidFill>
                  <a:schemeClr val="accent5"/>
                </a:solidFill>
              </a:rPr>
              <a:t>Krebs</a:t>
            </a:r>
          </a:p>
          <a:p>
            <a:endParaRPr lang="de-DE" sz="2400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5DAC0521-56F3-6E6C-82D8-601F9254EDEA}"/>
              </a:ext>
            </a:extLst>
          </p:cNvPr>
          <p:cNvSpPr txBox="1"/>
          <p:nvPr/>
        </p:nvSpPr>
        <p:spPr>
          <a:xfrm>
            <a:off x="6796278" y="6946126"/>
            <a:ext cx="609447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 b="1" i="0" dirty="0">
                <a:solidFill>
                  <a:schemeClr val="tx1"/>
                </a:solidFill>
                <a:effectLst/>
                <a:latin typeface="+mn-lt"/>
              </a:rPr>
              <a:t>VSB_2025-08-13_1756.jpg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01359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0B0754E7-F70E-A1C1-A624-4411C12424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9555" y="0"/>
            <a:ext cx="4482445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4BC7D169-C97F-60D0-61BF-861716F252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940550" cy="1325563"/>
          </a:xfrm>
        </p:spPr>
        <p:txBody>
          <a:bodyPr>
            <a:normAutofit/>
          </a:bodyPr>
          <a:lstStyle/>
          <a:p>
            <a:r>
              <a:rPr lang="de-DE" dirty="0"/>
              <a:t>Vorteile von körperlicher Aktivität: Stimmung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CECDB6E-C156-33FF-46BE-8A4A57FDCC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871355" cy="4351338"/>
          </a:xfrm>
        </p:spPr>
        <p:txBody>
          <a:bodyPr>
            <a:normAutofit/>
          </a:bodyPr>
          <a:lstStyle/>
          <a:p>
            <a:r>
              <a:rPr lang="de-DE" sz="2400" b="1" dirty="0">
                <a:solidFill>
                  <a:schemeClr val="accent5"/>
                </a:solidFill>
              </a:rPr>
              <a:t>Verbessert</a:t>
            </a:r>
            <a:r>
              <a:rPr lang="de-DE" sz="2400" dirty="0"/>
              <a:t> die </a:t>
            </a:r>
            <a:r>
              <a:rPr lang="de-DE" sz="2400" b="1" dirty="0">
                <a:solidFill>
                  <a:schemeClr val="accent5"/>
                </a:solidFill>
              </a:rPr>
              <a:t>Stimmung</a:t>
            </a:r>
          </a:p>
          <a:p>
            <a:r>
              <a:rPr lang="de-DE" sz="2400" b="1" dirty="0">
                <a:solidFill>
                  <a:schemeClr val="accent5"/>
                </a:solidFill>
              </a:rPr>
              <a:t>Steigert</a:t>
            </a:r>
            <a:r>
              <a:rPr lang="de-DE" sz="2400" dirty="0"/>
              <a:t> das </a:t>
            </a:r>
            <a:r>
              <a:rPr lang="de-DE" sz="2400" b="1" dirty="0">
                <a:solidFill>
                  <a:schemeClr val="accent5"/>
                </a:solidFill>
              </a:rPr>
              <a:t>Wohlbefinden</a:t>
            </a:r>
          </a:p>
          <a:p>
            <a:r>
              <a:rPr lang="de-DE" sz="2400" b="1" dirty="0">
                <a:solidFill>
                  <a:schemeClr val="accent5"/>
                </a:solidFill>
              </a:rPr>
              <a:t>Verbessert</a:t>
            </a:r>
            <a:r>
              <a:rPr lang="de-DE" sz="2400" dirty="0"/>
              <a:t> den </a:t>
            </a:r>
            <a:r>
              <a:rPr lang="de-DE" sz="2400" b="1" dirty="0">
                <a:solidFill>
                  <a:schemeClr val="accent5"/>
                </a:solidFill>
              </a:rPr>
              <a:t>Schlaf</a:t>
            </a:r>
          </a:p>
          <a:p>
            <a:r>
              <a:rPr lang="de-DE" sz="2400" b="1" dirty="0">
                <a:solidFill>
                  <a:schemeClr val="accent5"/>
                </a:solidFill>
              </a:rPr>
              <a:t>Reduziert Stress</a:t>
            </a:r>
            <a:r>
              <a:rPr lang="de-DE" sz="2400" dirty="0"/>
              <a:t>, fördert Entspannung</a:t>
            </a:r>
          </a:p>
          <a:p>
            <a:r>
              <a:rPr lang="de-DE" sz="2400" b="1" dirty="0">
                <a:solidFill>
                  <a:schemeClr val="accent5"/>
                </a:solidFill>
              </a:rPr>
              <a:t>Schafft</a:t>
            </a:r>
            <a:r>
              <a:rPr lang="de-DE" sz="2400" dirty="0"/>
              <a:t> </a:t>
            </a:r>
            <a:r>
              <a:rPr lang="de-DE" sz="2400" b="1" dirty="0">
                <a:solidFill>
                  <a:schemeClr val="accent5"/>
                </a:solidFill>
              </a:rPr>
              <a:t>Erfolgserlebnisse</a:t>
            </a:r>
            <a:r>
              <a:rPr lang="de-DE" sz="2400" dirty="0"/>
              <a:t>, erhöht das Selbstwertgefühl</a:t>
            </a:r>
          </a:p>
          <a:p>
            <a:r>
              <a:rPr lang="de-DE" sz="2400" b="1" dirty="0">
                <a:solidFill>
                  <a:schemeClr val="accent5"/>
                </a:solidFill>
              </a:rPr>
              <a:t>Reduziert depressive Stimmung</a:t>
            </a:r>
            <a:r>
              <a:rPr lang="de-DE" sz="2400" dirty="0"/>
              <a:t>, Ängste</a:t>
            </a:r>
          </a:p>
          <a:p>
            <a:r>
              <a:rPr lang="de-DE" sz="2400" b="1" dirty="0">
                <a:solidFill>
                  <a:schemeClr val="accent5"/>
                </a:solidFill>
              </a:rPr>
              <a:t>Höhere Belastbarkeit</a:t>
            </a:r>
          </a:p>
          <a:p>
            <a:r>
              <a:rPr lang="de-DE" sz="2400" b="1" dirty="0">
                <a:solidFill>
                  <a:schemeClr val="accent5"/>
                </a:solidFill>
              </a:rPr>
              <a:t>Soziale Kontakte </a:t>
            </a:r>
            <a:r>
              <a:rPr lang="de-DE" sz="2400" dirty="0"/>
              <a:t>durch gemeinsame Aktivitäten</a:t>
            </a:r>
          </a:p>
          <a:p>
            <a:endParaRPr lang="de-DE" sz="2400" dirty="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296DB163-6394-D697-05CE-C4A770F84133}"/>
              </a:ext>
            </a:extLst>
          </p:cNvPr>
          <p:cNvSpPr txBox="1"/>
          <p:nvPr/>
        </p:nvSpPr>
        <p:spPr>
          <a:xfrm>
            <a:off x="8290560" y="6946126"/>
            <a:ext cx="61264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 b="1" i="0" dirty="0">
                <a:solidFill>
                  <a:schemeClr val="tx1"/>
                </a:solidFill>
                <a:effectLst/>
                <a:latin typeface="+mn-lt"/>
              </a:rPr>
              <a:t>VSB_2025-08-12_1983.jpg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692451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4E01B385-A9D9-B4CD-21AE-A5505D517A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1981" y="0"/>
            <a:ext cx="4570019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12C1430-8352-134A-4F8E-F96352D1EC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578600" cy="1325563"/>
          </a:xfrm>
        </p:spPr>
        <p:txBody>
          <a:bodyPr>
            <a:normAutofit/>
          </a:bodyPr>
          <a:lstStyle/>
          <a:p>
            <a:r>
              <a:rPr lang="de-DE" sz="3200" dirty="0"/>
              <a:t>Körperliche Aktivität: Achtung bei…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8A2D1DD-19F2-76DD-23DA-0FACB8D610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7190232" cy="4575175"/>
          </a:xfrm>
        </p:spPr>
        <p:txBody>
          <a:bodyPr>
            <a:normAutofit fontScale="92500" lnSpcReduction="20000"/>
          </a:bodyPr>
          <a:lstStyle/>
          <a:p>
            <a:r>
              <a:rPr lang="de-DE" sz="2400" b="1" dirty="0">
                <a:solidFill>
                  <a:schemeClr val="accent5"/>
                </a:solidFill>
              </a:rPr>
              <a:t>…Herzproblemen</a:t>
            </a:r>
            <a:r>
              <a:rPr lang="de-DE" sz="2400" dirty="0"/>
              <a:t> (z. B. Brustschmerzen, Herzrhythmusstörungen)</a:t>
            </a:r>
          </a:p>
          <a:p>
            <a:r>
              <a:rPr lang="de-DE" sz="2400" b="1" dirty="0">
                <a:solidFill>
                  <a:schemeClr val="accent5"/>
                </a:solidFill>
              </a:rPr>
              <a:t>…Atemnot</a:t>
            </a:r>
            <a:r>
              <a:rPr lang="de-DE" sz="2400" dirty="0"/>
              <a:t> schon bei leichten Belastungen</a:t>
            </a:r>
          </a:p>
          <a:p>
            <a:r>
              <a:rPr lang="de-DE" sz="2400" b="1" dirty="0">
                <a:solidFill>
                  <a:schemeClr val="accent5"/>
                </a:solidFill>
              </a:rPr>
              <a:t>…Gelenk- oder Knochenschmerzen</a:t>
            </a:r>
            <a:r>
              <a:rPr lang="de-DE" sz="2400" dirty="0"/>
              <a:t>, die sich durch Bewegung verschlimmern</a:t>
            </a:r>
          </a:p>
          <a:p>
            <a:r>
              <a:rPr lang="de-DE" sz="2400" dirty="0"/>
              <a:t>…sehr </a:t>
            </a:r>
            <a:r>
              <a:rPr lang="de-DE" sz="2400" b="1" dirty="0">
                <a:solidFill>
                  <a:schemeClr val="accent5"/>
                </a:solidFill>
              </a:rPr>
              <a:t>hohem Blutdruck </a:t>
            </a:r>
            <a:r>
              <a:rPr lang="de-DE" sz="2400" dirty="0"/>
              <a:t>oder schlecht eingestellter Blutdruck</a:t>
            </a:r>
          </a:p>
          <a:p>
            <a:r>
              <a:rPr lang="de-DE" sz="2400" b="1" dirty="0">
                <a:solidFill>
                  <a:schemeClr val="accent5"/>
                </a:solidFill>
              </a:rPr>
              <a:t>…Diabetes</a:t>
            </a:r>
            <a:r>
              <a:rPr lang="de-DE" sz="2400" dirty="0"/>
              <a:t> mit schwankenden Blutzuckerwerten</a:t>
            </a:r>
          </a:p>
          <a:p>
            <a:r>
              <a:rPr lang="de-DE" sz="2400" b="1" dirty="0">
                <a:solidFill>
                  <a:schemeClr val="accent5"/>
                </a:solidFill>
              </a:rPr>
              <a:t>…frischen</a:t>
            </a:r>
            <a:r>
              <a:rPr lang="de-DE" sz="2400" dirty="0"/>
              <a:t> </a:t>
            </a:r>
            <a:r>
              <a:rPr lang="de-DE" sz="2400" b="1" dirty="0">
                <a:solidFill>
                  <a:schemeClr val="accent5"/>
                </a:solidFill>
              </a:rPr>
              <a:t>Operationen</a:t>
            </a:r>
            <a:r>
              <a:rPr lang="de-DE" sz="2400" dirty="0"/>
              <a:t> oder Verletzungen</a:t>
            </a:r>
          </a:p>
          <a:p>
            <a:r>
              <a:rPr lang="de-DE" sz="2400" b="1" dirty="0">
                <a:solidFill>
                  <a:schemeClr val="accent5"/>
                </a:solidFill>
              </a:rPr>
              <a:t>…schweren</a:t>
            </a:r>
            <a:r>
              <a:rPr lang="de-DE" sz="2400" dirty="0"/>
              <a:t> </a:t>
            </a:r>
            <a:r>
              <a:rPr lang="de-DE" sz="2400" b="1" dirty="0">
                <a:solidFill>
                  <a:schemeClr val="accent5"/>
                </a:solidFill>
              </a:rPr>
              <a:t>Infekten</a:t>
            </a:r>
            <a:r>
              <a:rPr lang="de-DE" sz="2400" dirty="0"/>
              <a:t> oder Fieber</a:t>
            </a:r>
          </a:p>
          <a:p>
            <a:endParaRPr lang="de-DE" sz="2400" dirty="0"/>
          </a:p>
          <a:p>
            <a:pPr marL="0" indent="0">
              <a:buNone/>
            </a:pPr>
            <a:r>
              <a:rPr lang="de-DE" sz="2400" b="1" dirty="0"/>
              <a:t>! Vor der Bewegung mit dem Behandler-Team sprechen, ob und welche Art der Bewegung sinnvoll ist!</a:t>
            </a:r>
          </a:p>
          <a:p>
            <a:pPr marL="0" indent="0">
              <a:buNone/>
            </a:pPr>
            <a:endParaRPr lang="de-DE" sz="2400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DEA23897-0FA9-D1BD-EB1C-D36AE0D6CAB7}"/>
              </a:ext>
            </a:extLst>
          </p:cNvPr>
          <p:cNvSpPr txBox="1"/>
          <p:nvPr/>
        </p:nvSpPr>
        <p:spPr>
          <a:xfrm>
            <a:off x="7710678" y="6858000"/>
            <a:ext cx="609447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 b="1" i="0" dirty="0">
                <a:solidFill>
                  <a:schemeClr val="tx1"/>
                </a:solidFill>
                <a:effectLst/>
                <a:latin typeface="+mn-lt"/>
              </a:rPr>
              <a:t>VSB_2025-09-24_0959.jpg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183073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 descr="Nahaufnahme eines gemischtrassigen Mannes, der Gesundheitsanwendungen auf digitaler Armbanduhr und Handy für Bewegung in einem Fitnessstudio überprüft. Mann von oben, der Fitness-Tracker auf dem Arm trägt und Daten über Herzfrequenz, Körpertemperatur - Lizenzfrei Mobile Anwendung Stock-Foto">
            <a:extLst>
              <a:ext uri="{FF2B5EF4-FFF2-40B4-BE49-F238E27FC236}">
                <a16:creationId xmlns:a16="http://schemas.microsoft.com/office/drawing/2014/main" id="{B083E6EA-3D7D-E7E2-6B07-FA81C151C43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-1446179" y="-531451"/>
            <a:ext cx="13638179" cy="9096559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F01BE77-B785-6161-3EAE-635823C643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Körperliche Aktivität: Wie messen?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2CE21C-9F56-964B-BFD8-4486E4CFE8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771417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000" b="1" dirty="0"/>
              <a:t>Schrittzähler: Anzahl der Schritte pro Tag</a:t>
            </a:r>
          </a:p>
          <a:p>
            <a:r>
              <a:rPr lang="de-DE" sz="2000" dirty="0"/>
              <a:t>Integrierte Gesundheits-App im Smartphone</a:t>
            </a:r>
          </a:p>
          <a:p>
            <a:r>
              <a:rPr lang="de-DE" sz="2000" dirty="0"/>
              <a:t>Spezielle Bewegungsapps</a:t>
            </a:r>
          </a:p>
          <a:p>
            <a:r>
              <a:rPr lang="de-DE" sz="2000" dirty="0"/>
              <a:t>Smartwatch, Fitness-Armbänder oder Smart-Ring</a:t>
            </a:r>
          </a:p>
          <a:p>
            <a:pPr marL="0" indent="0">
              <a:buNone/>
            </a:pPr>
            <a:r>
              <a:rPr lang="de-DE" sz="2000" b="1" dirty="0"/>
              <a:t>Intensität: Messung über den Puls oder EKG</a:t>
            </a:r>
          </a:p>
          <a:p>
            <a:r>
              <a:rPr lang="de-DE" sz="2000" dirty="0"/>
              <a:t>Smartwatch, Fitness-Armbänder oder Smart-Ring</a:t>
            </a:r>
          </a:p>
          <a:p>
            <a:r>
              <a:rPr lang="de-DE" sz="2000" dirty="0"/>
              <a:t>Brustband</a:t>
            </a:r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CF032E83-3BBF-045D-8540-BD1FD599D302}"/>
              </a:ext>
            </a:extLst>
          </p:cNvPr>
          <p:cNvSpPr txBox="1">
            <a:spLocks/>
          </p:cNvSpPr>
          <p:nvPr/>
        </p:nvSpPr>
        <p:spPr>
          <a:xfrm>
            <a:off x="6413770" y="1825625"/>
            <a:ext cx="4940029" cy="21912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5"/>
            </a:solidFill>
          </a:ln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1800" b="1" dirty="0"/>
              <a:t>Schritte pro Tag</a:t>
            </a:r>
          </a:p>
          <a:p>
            <a:pPr marL="0" indent="0">
              <a:buNone/>
            </a:pPr>
            <a:r>
              <a:rPr lang="de-DE" sz="1800" dirty="0"/>
              <a:t>&lt; 3.000: sehr geringe Aktivität</a:t>
            </a:r>
          </a:p>
          <a:p>
            <a:pPr marL="0" indent="0">
              <a:buNone/>
            </a:pPr>
            <a:r>
              <a:rPr lang="de-DE" sz="1800" dirty="0"/>
              <a:t>3.000 – 4.999: geringe Aktivität</a:t>
            </a:r>
          </a:p>
          <a:p>
            <a:pPr marL="0" indent="0">
              <a:buNone/>
            </a:pPr>
            <a:r>
              <a:rPr lang="de-DE" sz="1800" dirty="0"/>
              <a:t>5.000 – 7.499: mäßige Aktivität</a:t>
            </a:r>
          </a:p>
          <a:p>
            <a:pPr marL="0" indent="0">
              <a:buNone/>
            </a:pPr>
            <a:r>
              <a:rPr lang="de-DE" sz="1800" dirty="0"/>
              <a:t>7.500 – 9.999: körperlich aktiv</a:t>
            </a:r>
          </a:p>
          <a:p>
            <a:pPr marL="0" indent="0">
              <a:buNone/>
            </a:pPr>
            <a:r>
              <a:rPr lang="de-DE" sz="1800" dirty="0"/>
              <a:t>&gt; 10.000: körperlich sehr aktiv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904964B3-0463-E19B-FB44-0A61BFF384FE}"/>
              </a:ext>
            </a:extLst>
          </p:cNvPr>
          <p:cNvSpPr txBox="1"/>
          <p:nvPr/>
        </p:nvSpPr>
        <p:spPr>
          <a:xfrm>
            <a:off x="2686050" y="6858000"/>
            <a:ext cx="68199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/>
              <a:t>https://www.istockphoto.com/de/foto/nahaufnahme-eines-gemischtrassigen-mannes-der-gesundheitsanwendungen-auf-digitaler-gm1399519845-453363867</a:t>
            </a:r>
          </a:p>
        </p:txBody>
      </p:sp>
    </p:spTree>
    <p:extLst>
      <p:ext uri="{BB962C8B-B14F-4D97-AF65-F5344CB8AC3E}">
        <p14:creationId xmlns:p14="http://schemas.microsoft.com/office/powerpoint/2010/main" val="41996045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91D1C4-554A-D5EB-CBA6-8FF6D70B68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EDF78A-8924-11DF-EB25-C3AB58C5E7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MOVE-Challenge: Wie viel Bewegung?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3B22ADB-C067-378B-C3D7-188CC59959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5083629" cy="2191204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1800" b="1" dirty="0"/>
              <a:t>Schritte pro Tag (Smartphone, Schrittzähler)</a:t>
            </a:r>
          </a:p>
          <a:p>
            <a:r>
              <a:rPr lang="de-DE" sz="1800" dirty="0"/>
              <a:t>In den letzten 7 Tagen: 	___________ / Tag</a:t>
            </a:r>
          </a:p>
          <a:p>
            <a:r>
              <a:rPr lang="de-DE" sz="1800" dirty="0"/>
              <a:t>Bisher in diesem Jahr:	___________ / Tag</a:t>
            </a:r>
          </a:p>
          <a:p>
            <a:r>
              <a:rPr lang="de-DE" sz="1800" dirty="0"/>
              <a:t>Im letzten Jahr:		___________ / Tag</a:t>
            </a:r>
          </a:p>
          <a:p>
            <a:endParaRPr lang="de-DE" sz="2000" dirty="0"/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15C58FC3-CCCA-CB99-9423-29A7B252A4E1}"/>
              </a:ext>
            </a:extLst>
          </p:cNvPr>
          <p:cNvSpPr txBox="1">
            <a:spLocks/>
          </p:cNvSpPr>
          <p:nvPr/>
        </p:nvSpPr>
        <p:spPr>
          <a:xfrm>
            <a:off x="6003470" y="1825625"/>
            <a:ext cx="5350329" cy="219120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1800" b="1" dirty="0"/>
              <a:t>Auswertung:</a:t>
            </a:r>
          </a:p>
          <a:p>
            <a:pPr>
              <a:buFont typeface="Aptos" panose="020B0004020202020204" pitchFamily="34" charset="0"/>
              <a:buChar char="☐"/>
            </a:pPr>
            <a:r>
              <a:rPr lang="de-DE" sz="1800" dirty="0"/>
              <a:t> &lt; 3.000: sehr geringe Aktivität</a:t>
            </a:r>
          </a:p>
          <a:p>
            <a:pPr>
              <a:buFont typeface="Aptos" panose="020B0004020202020204" pitchFamily="34" charset="0"/>
              <a:buChar char="☐"/>
            </a:pPr>
            <a:r>
              <a:rPr lang="de-DE" sz="1800" dirty="0"/>
              <a:t> 3.000 – 4.999: geringe Aktivität</a:t>
            </a:r>
          </a:p>
          <a:p>
            <a:pPr>
              <a:buFont typeface="Aptos" panose="020B0004020202020204" pitchFamily="34" charset="0"/>
              <a:buChar char="☐"/>
            </a:pPr>
            <a:r>
              <a:rPr lang="de-DE" sz="1800" dirty="0"/>
              <a:t> 5.000 – 7.499: mäßige Aktivität</a:t>
            </a:r>
          </a:p>
          <a:p>
            <a:pPr>
              <a:buFont typeface="Aptos" panose="020B0004020202020204" pitchFamily="34" charset="0"/>
              <a:buChar char="☐"/>
            </a:pPr>
            <a:r>
              <a:rPr lang="de-DE" sz="1800" dirty="0"/>
              <a:t> 7.500 – 9.999: körperlich aktiv</a:t>
            </a:r>
          </a:p>
          <a:p>
            <a:pPr>
              <a:buFont typeface="Aptos" panose="020B0004020202020204" pitchFamily="34" charset="0"/>
              <a:buChar char="☐"/>
            </a:pPr>
            <a:r>
              <a:rPr lang="de-DE" sz="1800" dirty="0"/>
              <a:t> &gt; 10.000: körperlich sehr aktiv</a:t>
            </a:r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B6635B1F-5C47-FA1C-06A7-7D8BD27979BD}"/>
              </a:ext>
            </a:extLst>
          </p:cNvPr>
          <p:cNvSpPr txBox="1">
            <a:spLocks/>
          </p:cNvSpPr>
          <p:nvPr/>
        </p:nvSpPr>
        <p:spPr>
          <a:xfrm>
            <a:off x="838199" y="4151766"/>
            <a:ext cx="5083629" cy="245586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1800" b="1" dirty="0"/>
              <a:t>Wie viele Minuten bewegen Sie sich pro Woche?</a:t>
            </a:r>
          </a:p>
          <a:p>
            <a:pPr>
              <a:lnSpc>
                <a:spcPct val="100000"/>
              </a:lnSpc>
              <a:buFont typeface="Aptos" panose="020B0004020202020204" pitchFamily="34" charset="0"/>
              <a:buChar char="☐"/>
            </a:pPr>
            <a:r>
              <a:rPr lang="de-DE" sz="1800" dirty="0"/>
              <a:t>&lt; 60 Minuten</a:t>
            </a:r>
          </a:p>
          <a:p>
            <a:pPr>
              <a:lnSpc>
                <a:spcPct val="100000"/>
              </a:lnSpc>
              <a:buFont typeface="Aptos" panose="020B0004020202020204" pitchFamily="34" charset="0"/>
              <a:buChar char="☐"/>
            </a:pPr>
            <a:r>
              <a:rPr lang="de-DE" sz="1800" dirty="0"/>
              <a:t>60 – 149 Minuten</a:t>
            </a:r>
          </a:p>
          <a:p>
            <a:pPr>
              <a:lnSpc>
                <a:spcPct val="100000"/>
              </a:lnSpc>
              <a:buFont typeface="Aptos" panose="020B0004020202020204" pitchFamily="34" charset="0"/>
              <a:buChar char="☐"/>
            </a:pPr>
            <a:r>
              <a:rPr lang="de-DE" sz="1800" dirty="0"/>
              <a:t>150 - 200 Minuten</a:t>
            </a:r>
          </a:p>
          <a:p>
            <a:pPr>
              <a:lnSpc>
                <a:spcPct val="100000"/>
              </a:lnSpc>
              <a:buFont typeface="Aptos" panose="020B0004020202020204" pitchFamily="34" charset="0"/>
              <a:buChar char="☐"/>
            </a:pPr>
            <a:r>
              <a:rPr lang="de-DE" sz="1800" dirty="0"/>
              <a:t>&gt; 200 Minuten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BA23A940-7314-12F4-0487-DA574C990AAA}"/>
              </a:ext>
            </a:extLst>
          </p:cNvPr>
          <p:cNvSpPr txBox="1">
            <a:spLocks/>
          </p:cNvSpPr>
          <p:nvPr/>
        </p:nvSpPr>
        <p:spPr>
          <a:xfrm>
            <a:off x="6003470" y="4151766"/>
            <a:ext cx="5350329" cy="245586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1900" b="1" dirty="0"/>
              <a:t>Empfehlung:</a:t>
            </a:r>
          </a:p>
          <a:p>
            <a:r>
              <a:rPr lang="de-DE" sz="1800" dirty="0"/>
              <a:t>2,5 Stunden pro Woche, 150-200 Minuten pro Woche</a:t>
            </a:r>
          </a:p>
          <a:p>
            <a:r>
              <a:rPr lang="de-DE" sz="1800" dirty="0"/>
              <a:t>An möglichst vielen Tagen: 30-60 Minuten gesteigerte körperliche Aktivität (Ausdauertraining)</a:t>
            </a:r>
          </a:p>
          <a:p>
            <a:r>
              <a:rPr lang="de-DE" sz="1800" dirty="0"/>
              <a:t>Krafttraining zum Erhalt von Muskeln und Steigerung der Knochenmasse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A907F24B-0F5D-8541-3562-49B7D57EBBFF}"/>
              </a:ext>
            </a:extLst>
          </p:cNvPr>
          <p:cNvSpPr txBox="1"/>
          <p:nvPr/>
        </p:nvSpPr>
        <p:spPr>
          <a:xfrm>
            <a:off x="10208624" y="261257"/>
            <a:ext cx="18473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i="1" dirty="0">
                <a:solidFill>
                  <a:srgbClr val="FF0000"/>
                </a:solidFill>
              </a:rPr>
              <a:t>Als Arbeitsblatt umsetzen</a:t>
            </a:r>
          </a:p>
        </p:txBody>
      </p:sp>
    </p:spTree>
    <p:extLst>
      <p:ext uri="{BB962C8B-B14F-4D97-AF65-F5344CB8AC3E}">
        <p14:creationId xmlns:p14="http://schemas.microsoft.com/office/powerpoint/2010/main" val="15409285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B113768-A49B-6160-5BE3-BB862BE225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MOVE-Challenge: Wie lange sitzen Sie?</a:t>
            </a:r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338A9F29-1483-508C-579B-533A10FCF0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400" b="1" dirty="0"/>
              <a:t>Wie viele Stunden sitzen Sie täglich? 	_____h/Tag</a:t>
            </a:r>
          </a:p>
          <a:p>
            <a:r>
              <a:rPr lang="de-DE" sz="2400" dirty="0"/>
              <a:t>Auf der Couch:	_____ h/Tag</a:t>
            </a:r>
          </a:p>
          <a:p>
            <a:r>
              <a:rPr lang="de-DE" sz="2400" dirty="0"/>
              <a:t>In der Arbeit:	_____ h/Tag</a:t>
            </a:r>
          </a:p>
          <a:p>
            <a:r>
              <a:rPr lang="de-DE" sz="2400" dirty="0"/>
              <a:t>Am Computer:	_____ h/Tag</a:t>
            </a:r>
          </a:p>
          <a:p>
            <a:r>
              <a:rPr lang="de-DE" sz="2400" dirty="0"/>
              <a:t>Am Smartphone:	_____ h/Tag</a:t>
            </a:r>
          </a:p>
          <a:p>
            <a:pPr marL="0" indent="0">
              <a:buNone/>
            </a:pP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30321378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5E9F52-2C5C-6CDF-74E6-C738487A8C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Die Themen heute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BD8AA6A-B585-7B9E-E3B0-BC069B350A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486144" cy="4351338"/>
          </a:xfrm>
        </p:spPr>
        <p:txBody>
          <a:bodyPr/>
          <a:lstStyle/>
          <a:p>
            <a:r>
              <a:rPr lang="de-DE" dirty="0"/>
              <a:t>Challenge: Achtsamkeit</a:t>
            </a:r>
          </a:p>
          <a:p>
            <a:r>
              <a:rPr lang="de-DE" dirty="0"/>
              <a:t>Körperliche Aktivität: Vorteile</a:t>
            </a:r>
          </a:p>
          <a:p>
            <a:r>
              <a:rPr lang="de-DE" dirty="0"/>
              <a:t>Ausdauer- und Krafttraining</a:t>
            </a:r>
          </a:p>
          <a:p>
            <a:r>
              <a:rPr lang="de-DE" dirty="0"/>
              <a:t>Bewegungssnacks</a:t>
            </a:r>
          </a:p>
          <a:p>
            <a:r>
              <a:rPr lang="de-DE" dirty="0"/>
              <a:t>Barrieren für mehr Bewegung überwinden</a:t>
            </a:r>
          </a:p>
          <a:p>
            <a:r>
              <a:rPr lang="de-DE" dirty="0"/>
              <a:t>Challenge: Bewegungsverhalten</a:t>
            </a:r>
          </a:p>
          <a:p>
            <a:endParaRPr lang="de-DE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A4A10B70-8E5B-097A-BC22-97B4D4DEC31F}"/>
              </a:ext>
            </a:extLst>
          </p:cNvPr>
          <p:cNvSpPr txBox="1"/>
          <p:nvPr/>
        </p:nvSpPr>
        <p:spPr>
          <a:xfrm>
            <a:off x="8220811" y="7038459"/>
            <a:ext cx="2823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/>
              <a:t>VSB_2025-08-12_1976.jpg</a:t>
            </a:r>
            <a:endParaRPr lang="de-DE" dirty="0"/>
          </a:p>
        </p:txBody>
      </p:sp>
      <p:pic>
        <p:nvPicPr>
          <p:cNvPr id="4" name="Grafik 3" descr="Junger Mann mit Mountainbike - Lizenzfrei Radfahren Stock-Foto">
            <a:extLst>
              <a:ext uri="{FF2B5EF4-FFF2-40B4-BE49-F238E27FC236}">
                <a16:creationId xmlns:a16="http://schemas.microsoft.com/office/drawing/2014/main" id="{E1AD412A-2AE9-E248-FFFE-2C7F57A384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6329" y="0"/>
            <a:ext cx="4555671" cy="6840186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B5718267-9190-EDDA-CE4A-B1D2711E30B1}"/>
              </a:ext>
            </a:extLst>
          </p:cNvPr>
          <p:cNvSpPr txBox="1"/>
          <p:nvPr/>
        </p:nvSpPr>
        <p:spPr>
          <a:xfrm>
            <a:off x="6455229" y="6899959"/>
            <a:ext cx="612865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/>
              <a:t>https://www.istockphoto.com/de/foto/junger-mann-mit-mountainbike-gm970830122-264475127</a:t>
            </a:r>
          </a:p>
        </p:txBody>
      </p:sp>
    </p:spTree>
    <p:extLst>
      <p:ext uri="{BB962C8B-B14F-4D97-AF65-F5344CB8AC3E}">
        <p14:creationId xmlns:p14="http://schemas.microsoft.com/office/powerpoint/2010/main" val="6982893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DF6A826C-9937-C195-1990-00E700D447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8884" y="0"/>
            <a:ext cx="4833116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E55E6B74-C627-8C41-6A99-9437B8898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769100" cy="1325563"/>
          </a:xfrm>
        </p:spPr>
        <p:txBody>
          <a:bodyPr/>
          <a:lstStyle/>
          <a:p>
            <a:r>
              <a:rPr lang="de-DE" dirty="0"/>
              <a:t>Ausdauertraining: Bewegung für Herz und Stoffwechsel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D90CBB5-0A60-FE27-41B1-AF77F9588E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520684" cy="4351338"/>
          </a:xfrm>
        </p:spPr>
        <p:txBody>
          <a:bodyPr>
            <a:normAutofit lnSpcReduction="10000"/>
          </a:bodyPr>
          <a:lstStyle/>
          <a:p>
            <a:r>
              <a:rPr lang="de-DE" sz="2400" b="1" dirty="0">
                <a:solidFill>
                  <a:schemeClr val="accent5"/>
                </a:solidFill>
              </a:rPr>
              <a:t>Große Muskelgruppen </a:t>
            </a:r>
            <a:r>
              <a:rPr lang="de-DE" sz="2400" dirty="0"/>
              <a:t>werden über längere Zeit gleichmäßig bewegt </a:t>
            </a:r>
          </a:p>
          <a:p>
            <a:r>
              <a:rPr lang="de-DE" sz="2400" b="1" dirty="0">
                <a:solidFill>
                  <a:schemeClr val="accent5"/>
                </a:solidFill>
              </a:rPr>
              <a:t>Herz</a:t>
            </a:r>
            <a:r>
              <a:rPr lang="de-DE" sz="2400" dirty="0"/>
              <a:t>, </a:t>
            </a:r>
            <a:r>
              <a:rPr lang="de-DE" sz="2400" b="1" dirty="0">
                <a:solidFill>
                  <a:schemeClr val="accent5"/>
                </a:solidFill>
              </a:rPr>
              <a:t>Kreislauf</a:t>
            </a:r>
            <a:r>
              <a:rPr lang="de-DE" sz="2400" dirty="0"/>
              <a:t> und </a:t>
            </a:r>
            <a:r>
              <a:rPr lang="de-DE" sz="2400" b="1" dirty="0">
                <a:solidFill>
                  <a:schemeClr val="accent5"/>
                </a:solidFill>
              </a:rPr>
              <a:t>Atmung</a:t>
            </a:r>
            <a:r>
              <a:rPr lang="de-DE" sz="2400" dirty="0"/>
              <a:t> werden trainiert</a:t>
            </a:r>
          </a:p>
          <a:p>
            <a:r>
              <a:rPr lang="de-DE" sz="2400" dirty="0"/>
              <a:t>Beispiele:</a:t>
            </a:r>
          </a:p>
          <a:p>
            <a:pPr lvl="1"/>
            <a:r>
              <a:rPr lang="de-DE" sz="2000" dirty="0"/>
              <a:t>Ausdauersport, Zügiges Gehen / Walking, Radfahren, Schwimmen oder Wassergymnastik, Tanzen, Wandern, Joggen</a:t>
            </a:r>
          </a:p>
          <a:p>
            <a:r>
              <a:rPr lang="de-DE" sz="2400" dirty="0"/>
              <a:t>Empfehlung: </a:t>
            </a:r>
            <a:r>
              <a:rPr lang="de-DE" sz="2400" b="1" dirty="0">
                <a:solidFill>
                  <a:schemeClr val="accent5"/>
                </a:solidFill>
              </a:rPr>
              <a:t>mind. 150 Minuten pro Woche </a:t>
            </a:r>
            <a:r>
              <a:rPr lang="de-DE" sz="2400" dirty="0"/>
              <a:t>moderat</a:t>
            </a:r>
          </a:p>
          <a:p>
            <a:pPr lvl="1"/>
            <a:r>
              <a:rPr lang="de-DE" sz="2000" dirty="0"/>
              <a:t>Oder 75 Minuten pro Woche intensivere Belastung</a:t>
            </a:r>
          </a:p>
          <a:p>
            <a:pPr marL="0" indent="0">
              <a:buNone/>
            </a:pPr>
            <a:r>
              <a:rPr lang="de-DE" sz="2400" b="1" dirty="0"/>
              <a:t>! Regelmäßiges Ausdauertraining ist besonders wichtig für Gewichtsverlust!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9398C5BF-3E7C-79D8-BAD2-9BDC9828AA45}"/>
              </a:ext>
            </a:extLst>
          </p:cNvPr>
          <p:cNvSpPr txBox="1"/>
          <p:nvPr/>
        </p:nvSpPr>
        <p:spPr>
          <a:xfrm>
            <a:off x="7680960" y="6946126"/>
            <a:ext cx="61264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 b="1" i="0" dirty="0">
                <a:solidFill>
                  <a:schemeClr val="tx1"/>
                </a:solidFill>
                <a:effectLst/>
                <a:latin typeface="+mn-lt"/>
              </a:rPr>
              <a:t>VSB_2025-08-13_1580.jpg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3425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Mann im mittleren Erwachsenenalter, der Übungen mit Hantel im Fitnessstudio macht - Lizenzfrei Fitnesstraining Stock-Foto">
            <a:extLst>
              <a:ext uri="{FF2B5EF4-FFF2-40B4-BE49-F238E27FC236}">
                <a16:creationId xmlns:a16="http://schemas.microsoft.com/office/drawing/2014/main" id="{EF87CD2F-5963-9CF9-F465-DAABDDE8928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9229" r="13726"/>
          <a:stretch>
            <a:fillRect/>
          </a:stretch>
        </p:blipFill>
        <p:spPr>
          <a:xfrm>
            <a:off x="7354824" y="0"/>
            <a:ext cx="4837176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620E52E8-B673-0A5A-5FA0-88C9317E7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Krafttraining: starke Muskeln für einen aktiven Alltag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095AD26-C817-CCF1-4F27-D32F1B13D1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31067"/>
            <a:ext cx="6516624" cy="4661807"/>
          </a:xfrm>
        </p:spPr>
        <p:txBody>
          <a:bodyPr>
            <a:normAutofit lnSpcReduction="10000"/>
          </a:bodyPr>
          <a:lstStyle/>
          <a:p>
            <a:r>
              <a:rPr lang="de-DE" sz="2400" dirty="0"/>
              <a:t>Die </a:t>
            </a:r>
            <a:r>
              <a:rPr lang="de-DE" sz="2400" b="1" dirty="0">
                <a:solidFill>
                  <a:schemeClr val="accent5"/>
                </a:solidFill>
              </a:rPr>
              <a:t>Muskulatur</a:t>
            </a:r>
            <a:r>
              <a:rPr lang="de-DE" sz="2400" dirty="0"/>
              <a:t> arbeitet gezielt </a:t>
            </a:r>
            <a:r>
              <a:rPr lang="de-DE" sz="2400" b="1" dirty="0">
                <a:solidFill>
                  <a:schemeClr val="accent5"/>
                </a:solidFill>
              </a:rPr>
              <a:t>gegen</a:t>
            </a:r>
            <a:r>
              <a:rPr lang="de-DE" sz="2400" dirty="0"/>
              <a:t> einen </a:t>
            </a:r>
            <a:r>
              <a:rPr lang="de-DE" sz="2400" b="1" dirty="0">
                <a:solidFill>
                  <a:schemeClr val="accent5"/>
                </a:solidFill>
              </a:rPr>
              <a:t>Widerstand</a:t>
            </a:r>
            <a:r>
              <a:rPr lang="de-DE" sz="2400" dirty="0"/>
              <a:t>, z.B. </a:t>
            </a:r>
          </a:p>
          <a:p>
            <a:pPr lvl="1"/>
            <a:r>
              <a:rPr lang="de-DE" sz="2000" dirty="0"/>
              <a:t>das eigene Körpergewicht, </a:t>
            </a:r>
            <a:r>
              <a:rPr lang="de-DE" sz="2000" dirty="0" err="1"/>
              <a:t>Therabänder</a:t>
            </a:r>
            <a:r>
              <a:rPr lang="de-DE" sz="2000" dirty="0"/>
              <a:t>, Geräte, Gewichte</a:t>
            </a:r>
          </a:p>
          <a:p>
            <a:pPr lvl="0"/>
            <a:r>
              <a:rPr lang="de-DE" sz="2400" b="1" dirty="0">
                <a:solidFill>
                  <a:schemeClr val="accent5"/>
                </a:solidFill>
              </a:rPr>
              <a:t>Erhöht</a:t>
            </a:r>
            <a:r>
              <a:rPr lang="de-DE" sz="2400" dirty="0"/>
              <a:t> die </a:t>
            </a:r>
            <a:r>
              <a:rPr lang="de-DE" sz="2400" b="1" dirty="0">
                <a:solidFill>
                  <a:schemeClr val="accent5"/>
                </a:solidFill>
              </a:rPr>
              <a:t>Belastbarkeit</a:t>
            </a:r>
          </a:p>
          <a:p>
            <a:pPr lvl="0"/>
            <a:r>
              <a:rPr lang="de-DE" sz="2400" dirty="0"/>
              <a:t>Beispiele:</a:t>
            </a:r>
          </a:p>
          <a:p>
            <a:pPr lvl="1"/>
            <a:r>
              <a:rPr lang="de-DE" sz="2000" dirty="0"/>
              <a:t>Übungen im Fitnessstudio, z.B. mit Hanteln, Übungen mit </a:t>
            </a:r>
            <a:r>
              <a:rPr lang="de-DE" sz="2000" dirty="0" err="1"/>
              <a:t>Theraband</a:t>
            </a:r>
            <a:r>
              <a:rPr lang="de-DE" sz="2000" dirty="0"/>
              <a:t>, Übungen im Alltag, z.B. Kniebeugen, Liegestütze</a:t>
            </a:r>
          </a:p>
          <a:p>
            <a:pPr lvl="0"/>
            <a:r>
              <a:rPr lang="de-DE" sz="2400" dirty="0"/>
              <a:t>Empfehlung: </a:t>
            </a:r>
            <a:r>
              <a:rPr lang="de-DE" sz="2400" b="1" dirty="0">
                <a:solidFill>
                  <a:schemeClr val="accent5"/>
                </a:solidFill>
              </a:rPr>
              <a:t>2-mal pro Woche </a:t>
            </a:r>
            <a:r>
              <a:rPr lang="de-DE" sz="2400" dirty="0"/>
              <a:t>als </a:t>
            </a:r>
            <a:r>
              <a:rPr lang="de-DE" sz="2400" b="1" dirty="0">
                <a:solidFill>
                  <a:schemeClr val="accent5"/>
                </a:solidFill>
              </a:rPr>
              <a:t>Ergänzung</a:t>
            </a:r>
            <a:r>
              <a:rPr lang="de-DE" sz="2400" dirty="0"/>
              <a:t> zum </a:t>
            </a:r>
            <a:r>
              <a:rPr lang="de-DE" sz="2400" b="1" dirty="0">
                <a:solidFill>
                  <a:schemeClr val="accent5"/>
                </a:solidFill>
              </a:rPr>
              <a:t>Ausdauertraining</a:t>
            </a:r>
          </a:p>
          <a:p>
            <a:pPr marL="0" indent="0">
              <a:buNone/>
            </a:pPr>
            <a:r>
              <a:rPr lang="de-DE" sz="2400" b="1" dirty="0"/>
              <a:t>! Steigern Sie langsam die Intensität und achten Sie auf Ihre Gelenke!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F5CE5D7A-EA17-A622-48A2-9EBB5480E1B2}"/>
              </a:ext>
            </a:extLst>
          </p:cNvPr>
          <p:cNvSpPr txBox="1"/>
          <p:nvPr/>
        </p:nvSpPr>
        <p:spPr>
          <a:xfrm>
            <a:off x="6097524" y="6998379"/>
            <a:ext cx="609447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/>
              <a:t>https://www.istockphoto.com/de/foto/mann-im-mittleren-erwachsenenalter-der-%C3%BCbungen-mit-hantel-im-fitnessstudio-macht-gm2207804210-625019101</a:t>
            </a:r>
          </a:p>
        </p:txBody>
      </p:sp>
    </p:spTree>
    <p:extLst>
      <p:ext uri="{BB962C8B-B14F-4D97-AF65-F5344CB8AC3E}">
        <p14:creationId xmlns:p14="http://schemas.microsoft.com/office/powerpoint/2010/main" val="39246868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Reife Frau tun Stehende Wand Push-ups zu Hause - Lizenzfrei Wand Stock-Foto">
            <a:extLst>
              <a:ext uri="{FF2B5EF4-FFF2-40B4-BE49-F238E27FC236}">
                <a16:creationId xmlns:a16="http://schemas.microsoft.com/office/drawing/2014/main" id="{BF829639-F0B9-DCD5-DAB8-A048347E565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3952344" y="0"/>
            <a:ext cx="10297056" cy="6858000"/>
          </a:xfrm>
          <a:prstGeom prst="flowChartInputOutpu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9FF33D6-5775-4B39-7F3F-FDFBC92165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Bewegungssnacks: kurze, aktive Pausen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1825253-6980-E605-6968-13171AA934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4"/>
            <a:ext cx="7565136" cy="4547743"/>
          </a:xfrm>
        </p:spPr>
        <p:txBody>
          <a:bodyPr>
            <a:normAutofit fontScale="62500" lnSpcReduction="20000"/>
          </a:bodyPr>
          <a:lstStyle/>
          <a:p>
            <a:r>
              <a:rPr lang="de-DE" b="1" dirty="0">
                <a:solidFill>
                  <a:schemeClr val="accent5"/>
                </a:solidFill>
              </a:rPr>
              <a:t>Einfach</a:t>
            </a:r>
            <a:r>
              <a:rPr lang="de-DE" dirty="0"/>
              <a:t> in den Alltag </a:t>
            </a:r>
            <a:r>
              <a:rPr lang="de-DE" sz="2900" b="1" dirty="0">
                <a:solidFill>
                  <a:schemeClr val="accent5"/>
                </a:solidFill>
              </a:rPr>
              <a:t>integrierbar</a:t>
            </a:r>
            <a:r>
              <a:rPr lang="de-DE" dirty="0"/>
              <a:t>; zu Hause, bei der Arbeit oder unterwegs</a:t>
            </a:r>
          </a:p>
          <a:p>
            <a:r>
              <a:rPr lang="de-DE" dirty="0"/>
              <a:t>Auch </a:t>
            </a:r>
            <a:r>
              <a:rPr lang="de-DE" sz="2900" b="1" dirty="0">
                <a:solidFill>
                  <a:schemeClr val="accent5"/>
                </a:solidFill>
              </a:rPr>
              <a:t>2–5 Minuten </a:t>
            </a:r>
            <a:r>
              <a:rPr lang="de-DE" dirty="0"/>
              <a:t>Bewegung sind ein guter Anfang</a:t>
            </a:r>
          </a:p>
          <a:p>
            <a:r>
              <a:rPr lang="de-DE" dirty="0"/>
              <a:t>Es muss </a:t>
            </a:r>
            <a:r>
              <a:rPr lang="de-DE" sz="2900" b="1" dirty="0">
                <a:solidFill>
                  <a:schemeClr val="accent5"/>
                </a:solidFill>
              </a:rPr>
              <a:t>nicht immer </a:t>
            </a:r>
            <a:r>
              <a:rPr lang="de-DE" dirty="0"/>
              <a:t>eine </a:t>
            </a:r>
            <a:r>
              <a:rPr lang="de-DE" sz="2900" b="1" dirty="0">
                <a:solidFill>
                  <a:schemeClr val="accent5"/>
                </a:solidFill>
              </a:rPr>
              <a:t>komplette</a:t>
            </a:r>
            <a:r>
              <a:rPr lang="de-DE" dirty="0"/>
              <a:t> </a:t>
            </a:r>
            <a:r>
              <a:rPr lang="de-DE" sz="2900" b="1" dirty="0">
                <a:solidFill>
                  <a:schemeClr val="accent5"/>
                </a:solidFill>
              </a:rPr>
              <a:t>Sporteinheit</a:t>
            </a:r>
            <a:r>
              <a:rPr lang="de-DE" dirty="0"/>
              <a:t> sein</a:t>
            </a:r>
          </a:p>
          <a:p>
            <a:pPr marL="0" indent="0">
              <a:buNone/>
            </a:pPr>
            <a:r>
              <a:rPr lang="de-DE" b="1" dirty="0"/>
              <a:t>Vorteile von Bewegungssnacks </a:t>
            </a:r>
          </a:p>
          <a:p>
            <a:pPr lvl="0"/>
            <a:r>
              <a:rPr lang="de-DE" sz="2900" b="1" dirty="0">
                <a:solidFill>
                  <a:schemeClr val="accent5"/>
                </a:solidFill>
              </a:rPr>
              <a:t>Sitzzeiten</a:t>
            </a:r>
            <a:r>
              <a:rPr lang="de-DE" dirty="0"/>
              <a:t> </a:t>
            </a:r>
            <a:r>
              <a:rPr lang="de-DE" sz="2900" b="1" dirty="0">
                <a:solidFill>
                  <a:schemeClr val="accent5"/>
                </a:solidFill>
              </a:rPr>
              <a:t>unterbrechen</a:t>
            </a:r>
            <a:r>
              <a:rPr lang="de-DE" dirty="0"/>
              <a:t> – regelmäßig aufstehen und bewegen</a:t>
            </a:r>
          </a:p>
          <a:p>
            <a:pPr lvl="0"/>
            <a:r>
              <a:rPr lang="de-DE" sz="2900" b="1" dirty="0">
                <a:solidFill>
                  <a:schemeClr val="accent5"/>
                </a:solidFill>
              </a:rPr>
              <a:t>Kreislauf</a:t>
            </a:r>
            <a:r>
              <a:rPr lang="de-DE" dirty="0"/>
              <a:t> </a:t>
            </a:r>
            <a:r>
              <a:rPr lang="de-DE" sz="2900" b="1" dirty="0">
                <a:solidFill>
                  <a:schemeClr val="accent5"/>
                </a:solidFill>
              </a:rPr>
              <a:t>aktivieren</a:t>
            </a:r>
            <a:r>
              <a:rPr lang="de-DE" dirty="0"/>
              <a:t> – auch kurze Bewegung bringt den Körper in Schwung</a:t>
            </a:r>
          </a:p>
          <a:p>
            <a:pPr lvl="0"/>
            <a:r>
              <a:rPr lang="de-DE" sz="2900" b="1" dirty="0">
                <a:solidFill>
                  <a:schemeClr val="accent5"/>
                </a:solidFill>
              </a:rPr>
              <a:t>Muskeln</a:t>
            </a:r>
            <a:r>
              <a:rPr lang="de-DE" dirty="0"/>
              <a:t> </a:t>
            </a:r>
            <a:r>
              <a:rPr lang="de-DE" sz="2900" b="1" dirty="0">
                <a:solidFill>
                  <a:schemeClr val="accent5"/>
                </a:solidFill>
              </a:rPr>
              <a:t>aktivieren</a:t>
            </a:r>
            <a:r>
              <a:rPr lang="de-DE" dirty="0"/>
              <a:t> – ohne Sportkleidung oder Fitnessstudio</a:t>
            </a:r>
          </a:p>
          <a:p>
            <a:pPr lvl="0"/>
            <a:r>
              <a:rPr lang="de-DE" dirty="0"/>
              <a:t>Energie und </a:t>
            </a:r>
            <a:r>
              <a:rPr lang="de-DE" sz="2900" b="1" dirty="0">
                <a:solidFill>
                  <a:schemeClr val="accent5"/>
                </a:solidFill>
              </a:rPr>
              <a:t>Wohlbefinden</a:t>
            </a:r>
            <a:r>
              <a:rPr lang="de-DE" dirty="0"/>
              <a:t> </a:t>
            </a:r>
            <a:r>
              <a:rPr lang="de-DE" sz="2900" b="1" dirty="0">
                <a:solidFill>
                  <a:schemeClr val="accent5"/>
                </a:solidFill>
              </a:rPr>
              <a:t>steigern</a:t>
            </a:r>
            <a:r>
              <a:rPr lang="de-DE" dirty="0"/>
              <a:t> – den Kopf durch kurze Unterbrechung frei bekommen</a:t>
            </a:r>
          </a:p>
          <a:p>
            <a:pPr lvl="0"/>
            <a:r>
              <a:rPr lang="de-DE" sz="2900" b="1" dirty="0">
                <a:solidFill>
                  <a:schemeClr val="accent5"/>
                </a:solidFill>
              </a:rPr>
              <a:t>Mehr</a:t>
            </a:r>
            <a:r>
              <a:rPr lang="de-DE" dirty="0"/>
              <a:t> </a:t>
            </a:r>
            <a:r>
              <a:rPr lang="de-DE" sz="2900" b="1" dirty="0">
                <a:solidFill>
                  <a:schemeClr val="accent5"/>
                </a:solidFill>
              </a:rPr>
              <a:t>Bewegung</a:t>
            </a:r>
            <a:r>
              <a:rPr lang="de-DE" dirty="0"/>
              <a:t> im </a:t>
            </a:r>
            <a:r>
              <a:rPr lang="de-DE" sz="2900" b="1" dirty="0">
                <a:solidFill>
                  <a:schemeClr val="accent5"/>
                </a:solidFill>
              </a:rPr>
              <a:t>Alltag</a:t>
            </a:r>
            <a:r>
              <a:rPr lang="de-DE" dirty="0"/>
              <a:t> sammeln – viele kleine Einheiten ergeben zusammen mehr Aktivität</a:t>
            </a:r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r>
              <a:rPr lang="de-DE" b="1" dirty="0"/>
              <a:t>! Klein anfangen – häufig wiederholen – Bewegung in den Alltag bringen!</a:t>
            </a:r>
            <a:endParaRPr lang="de-DE" dirty="0"/>
          </a:p>
          <a:p>
            <a:endParaRPr lang="de-DE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A2598B70-FC90-FAD0-7241-80DF4FD6F183}"/>
              </a:ext>
            </a:extLst>
          </p:cNvPr>
          <p:cNvSpPr txBox="1"/>
          <p:nvPr/>
        </p:nvSpPr>
        <p:spPr>
          <a:xfrm>
            <a:off x="4741164" y="6992936"/>
            <a:ext cx="71231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/>
              <a:t>https://www.istockphoto.com/de/foto/reife-frau-tun-stehende-wand-push-ups-zu-hause-gm1297405818-390548942</a:t>
            </a:r>
          </a:p>
        </p:txBody>
      </p:sp>
    </p:spTree>
    <p:extLst>
      <p:ext uri="{BB962C8B-B14F-4D97-AF65-F5344CB8AC3E}">
        <p14:creationId xmlns:p14="http://schemas.microsoft.com/office/powerpoint/2010/main" val="20966557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06D371-53D1-3D45-B292-E1A2BF6B17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Bewegungssnacks – Tipps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46B652E-1F5C-8FF2-A22A-92842E3A3B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6443447" cy="4776343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de-DE" b="1" dirty="0"/>
              <a:t>Zu Hause</a:t>
            </a:r>
            <a:endParaRPr lang="de-DE" dirty="0"/>
          </a:p>
          <a:p>
            <a:pPr lvl="0"/>
            <a:r>
              <a:rPr lang="de-DE" b="1" dirty="0">
                <a:solidFill>
                  <a:schemeClr val="accent5"/>
                </a:solidFill>
              </a:rPr>
              <a:t>Nach jeder Mahlzeit </a:t>
            </a:r>
            <a:r>
              <a:rPr lang="de-DE" dirty="0"/>
              <a:t>5–10 Minuten spazieren gehen</a:t>
            </a:r>
          </a:p>
          <a:p>
            <a:pPr lvl="0"/>
            <a:r>
              <a:rPr lang="de-DE" dirty="0"/>
              <a:t>Beim </a:t>
            </a:r>
            <a:r>
              <a:rPr lang="de-DE" sz="2900" b="1" dirty="0">
                <a:solidFill>
                  <a:schemeClr val="accent5"/>
                </a:solidFill>
              </a:rPr>
              <a:t>Warten</a:t>
            </a:r>
            <a:r>
              <a:rPr lang="de-DE" dirty="0"/>
              <a:t> auf Kaffee oder Wasser ein paar Schritte gehen</a:t>
            </a:r>
          </a:p>
          <a:p>
            <a:r>
              <a:rPr lang="de-DE" dirty="0"/>
              <a:t>Beim </a:t>
            </a:r>
            <a:r>
              <a:rPr lang="de-DE" sz="2900" b="1" dirty="0">
                <a:solidFill>
                  <a:schemeClr val="accent5"/>
                </a:solidFill>
              </a:rPr>
              <a:t>Fernsehen</a:t>
            </a:r>
            <a:r>
              <a:rPr lang="de-DE" dirty="0"/>
              <a:t>: Fußkreisen, Schulterkreisen oder Beinbewegungen</a:t>
            </a:r>
          </a:p>
          <a:p>
            <a:pPr marL="0" indent="0">
              <a:buNone/>
            </a:pPr>
            <a:r>
              <a:rPr lang="de-DE" b="1" dirty="0"/>
              <a:t>Unterwegs</a:t>
            </a:r>
            <a:endParaRPr lang="de-DE" dirty="0"/>
          </a:p>
          <a:p>
            <a:pPr lvl="0"/>
            <a:r>
              <a:rPr lang="de-DE" dirty="0"/>
              <a:t>Eine </a:t>
            </a:r>
            <a:r>
              <a:rPr lang="de-DE" sz="2900" b="1" dirty="0">
                <a:solidFill>
                  <a:schemeClr val="accent5"/>
                </a:solidFill>
              </a:rPr>
              <a:t>Haltestelle</a:t>
            </a:r>
            <a:r>
              <a:rPr lang="de-DE" dirty="0"/>
              <a:t> </a:t>
            </a:r>
            <a:r>
              <a:rPr lang="de-DE" sz="2900" b="1" dirty="0">
                <a:solidFill>
                  <a:schemeClr val="accent5"/>
                </a:solidFill>
              </a:rPr>
              <a:t>früher</a:t>
            </a:r>
            <a:r>
              <a:rPr lang="de-DE" dirty="0"/>
              <a:t> aussteigen</a:t>
            </a:r>
          </a:p>
          <a:p>
            <a:pPr lvl="0"/>
            <a:r>
              <a:rPr lang="de-DE" dirty="0"/>
              <a:t>Einen </a:t>
            </a:r>
            <a:r>
              <a:rPr lang="de-DE" sz="2900" b="1" dirty="0">
                <a:solidFill>
                  <a:schemeClr val="accent5"/>
                </a:solidFill>
              </a:rPr>
              <a:t>Parkplatz</a:t>
            </a:r>
            <a:r>
              <a:rPr lang="de-DE" dirty="0"/>
              <a:t> etwas </a:t>
            </a:r>
            <a:r>
              <a:rPr lang="de-DE" sz="2900" b="1" dirty="0">
                <a:solidFill>
                  <a:schemeClr val="accent5"/>
                </a:solidFill>
              </a:rPr>
              <a:t>weiter</a:t>
            </a:r>
            <a:r>
              <a:rPr lang="de-DE" dirty="0"/>
              <a:t> </a:t>
            </a:r>
            <a:r>
              <a:rPr lang="de-DE" sz="2900" b="1" dirty="0">
                <a:solidFill>
                  <a:schemeClr val="accent5"/>
                </a:solidFill>
              </a:rPr>
              <a:t>entfernt</a:t>
            </a:r>
            <a:r>
              <a:rPr lang="de-DE" dirty="0"/>
              <a:t> wählen</a:t>
            </a:r>
          </a:p>
          <a:p>
            <a:pPr lvl="0"/>
            <a:r>
              <a:rPr lang="de-DE" dirty="0"/>
              <a:t>Beim </a:t>
            </a:r>
            <a:r>
              <a:rPr lang="de-DE" sz="2900" b="1" dirty="0">
                <a:solidFill>
                  <a:schemeClr val="accent5"/>
                </a:solidFill>
              </a:rPr>
              <a:t>Einkaufen</a:t>
            </a:r>
            <a:r>
              <a:rPr lang="de-DE" dirty="0"/>
              <a:t> eine </a:t>
            </a:r>
            <a:r>
              <a:rPr lang="de-DE" sz="2900" b="1" dirty="0">
                <a:solidFill>
                  <a:schemeClr val="accent5"/>
                </a:solidFill>
              </a:rPr>
              <a:t>zusätzliche</a:t>
            </a:r>
            <a:r>
              <a:rPr lang="de-DE" dirty="0"/>
              <a:t> </a:t>
            </a:r>
            <a:r>
              <a:rPr lang="de-DE" sz="2900" b="1" dirty="0">
                <a:solidFill>
                  <a:schemeClr val="accent5"/>
                </a:solidFill>
              </a:rPr>
              <a:t>Runde</a:t>
            </a:r>
            <a:r>
              <a:rPr lang="de-DE" dirty="0"/>
              <a:t> durch den Laden gehen</a:t>
            </a:r>
          </a:p>
          <a:p>
            <a:pPr marL="0" indent="0">
              <a:buNone/>
            </a:pPr>
            <a:r>
              <a:rPr lang="de-DE" b="1" dirty="0"/>
              <a:t>Im Büro</a:t>
            </a:r>
            <a:endParaRPr lang="de-DE" dirty="0"/>
          </a:p>
          <a:p>
            <a:pPr lvl="0"/>
            <a:r>
              <a:rPr lang="de-DE" dirty="0"/>
              <a:t>Alle </a:t>
            </a:r>
            <a:r>
              <a:rPr lang="de-DE" sz="2900" b="1" dirty="0">
                <a:solidFill>
                  <a:schemeClr val="accent5"/>
                </a:solidFill>
              </a:rPr>
              <a:t>30–60 Minuten </a:t>
            </a:r>
            <a:r>
              <a:rPr lang="de-DE" dirty="0"/>
              <a:t>kurz aufstehen</a:t>
            </a:r>
          </a:p>
          <a:p>
            <a:pPr lvl="0"/>
            <a:r>
              <a:rPr lang="de-DE" sz="2900" b="1" dirty="0">
                <a:solidFill>
                  <a:schemeClr val="accent5"/>
                </a:solidFill>
              </a:rPr>
              <a:t>Stehschreibtisch</a:t>
            </a:r>
            <a:r>
              <a:rPr lang="de-DE" dirty="0"/>
              <a:t> nutzen</a:t>
            </a:r>
          </a:p>
          <a:p>
            <a:r>
              <a:rPr lang="de-DE" sz="2900" b="1" dirty="0">
                <a:solidFill>
                  <a:schemeClr val="accent5"/>
                </a:solidFill>
              </a:rPr>
              <a:t>Telefonate</a:t>
            </a:r>
            <a:r>
              <a:rPr lang="de-DE" dirty="0"/>
              <a:t> im </a:t>
            </a:r>
            <a:r>
              <a:rPr lang="de-DE" sz="2900" b="1" dirty="0">
                <a:solidFill>
                  <a:schemeClr val="accent5"/>
                </a:solidFill>
              </a:rPr>
              <a:t>Stehen</a:t>
            </a:r>
            <a:r>
              <a:rPr lang="de-DE" dirty="0"/>
              <a:t> oder </a:t>
            </a:r>
            <a:r>
              <a:rPr lang="de-DE" sz="2900" b="1" dirty="0">
                <a:solidFill>
                  <a:schemeClr val="accent5"/>
                </a:solidFill>
              </a:rPr>
              <a:t>Gehen</a:t>
            </a:r>
            <a:r>
              <a:rPr lang="de-DE" dirty="0"/>
              <a:t> führen</a:t>
            </a:r>
          </a:p>
          <a:p>
            <a:r>
              <a:rPr lang="de-DE" sz="2900" b="1" dirty="0">
                <a:solidFill>
                  <a:schemeClr val="accent5"/>
                </a:solidFill>
              </a:rPr>
              <a:t>Regelmäßig</a:t>
            </a:r>
            <a:r>
              <a:rPr lang="de-DE" dirty="0"/>
              <a:t> </a:t>
            </a:r>
            <a:r>
              <a:rPr lang="de-DE" sz="2900" b="1" dirty="0">
                <a:solidFill>
                  <a:schemeClr val="accent5"/>
                </a:solidFill>
              </a:rPr>
              <a:t>Wasser</a:t>
            </a:r>
            <a:r>
              <a:rPr lang="de-DE" dirty="0"/>
              <a:t> holen,  </a:t>
            </a:r>
            <a:r>
              <a:rPr lang="de-DE" sz="2900" b="1" dirty="0">
                <a:solidFill>
                  <a:schemeClr val="accent5"/>
                </a:solidFill>
              </a:rPr>
              <a:t>kurze</a:t>
            </a:r>
            <a:r>
              <a:rPr lang="de-DE" dirty="0"/>
              <a:t> </a:t>
            </a:r>
            <a:r>
              <a:rPr lang="de-DE" sz="2900" b="1" dirty="0">
                <a:solidFill>
                  <a:schemeClr val="accent5"/>
                </a:solidFill>
              </a:rPr>
              <a:t>Dehnübungen</a:t>
            </a:r>
            <a:r>
              <a:rPr lang="de-DE" dirty="0"/>
              <a:t> einbauen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29DB106E-F721-6E65-55D7-16152D0BA3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1647" y="0"/>
            <a:ext cx="4910353" cy="6858000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6DB9B0F4-EEA0-249C-221F-63F0EC37A215}"/>
              </a:ext>
            </a:extLst>
          </p:cNvPr>
          <p:cNvSpPr txBox="1"/>
          <p:nvPr/>
        </p:nvSpPr>
        <p:spPr>
          <a:xfrm>
            <a:off x="7281647" y="6858000"/>
            <a:ext cx="609447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 b="1" i="0" dirty="0">
                <a:solidFill>
                  <a:schemeClr val="tx1"/>
                </a:solidFill>
                <a:effectLst/>
                <a:latin typeface="+mn-lt"/>
              </a:rPr>
              <a:t>VSB_2025-09-22_1467.jpg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978097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9665F555-4B40-7889-3D7F-A053F98B299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 flipH="1">
            <a:off x="0" y="-1364581"/>
            <a:ext cx="12768072" cy="8496902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E025D9DB-0DAC-44C6-66D1-D379CA259F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Bewegung: generelle Tipps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F7095BB-F520-04EC-4208-677240393F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991350" cy="4351338"/>
          </a:xfrm>
        </p:spPr>
        <p:txBody>
          <a:bodyPr>
            <a:normAutofit/>
          </a:bodyPr>
          <a:lstStyle/>
          <a:p>
            <a:r>
              <a:rPr lang="de-DE" sz="2400" b="1" dirty="0">
                <a:solidFill>
                  <a:schemeClr val="accent5"/>
                </a:solidFill>
              </a:rPr>
              <a:t>Langsam starten </a:t>
            </a:r>
            <a:r>
              <a:rPr lang="de-DE" sz="2400" dirty="0"/>
              <a:t>– kleine Schritte sind besser als keine</a:t>
            </a:r>
          </a:p>
          <a:p>
            <a:r>
              <a:rPr lang="de-DE" sz="2400" dirty="0"/>
              <a:t>Bewegung, bei der Sie </a:t>
            </a:r>
            <a:r>
              <a:rPr lang="de-DE" sz="2400" b="1" dirty="0">
                <a:solidFill>
                  <a:schemeClr val="accent5"/>
                </a:solidFill>
              </a:rPr>
              <a:t>noch</a:t>
            </a:r>
            <a:r>
              <a:rPr lang="de-DE" sz="2400" dirty="0"/>
              <a:t> </a:t>
            </a:r>
            <a:r>
              <a:rPr lang="de-DE" sz="2400" b="1" dirty="0">
                <a:solidFill>
                  <a:schemeClr val="accent5"/>
                </a:solidFill>
              </a:rPr>
              <a:t>sprechen</a:t>
            </a:r>
            <a:r>
              <a:rPr lang="de-DE" sz="2400" dirty="0"/>
              <a:t> können – genau richtig</a:t>
            </a:r>
          </a:p>
          <a:p>
            <a:r>
              <a:rPr lang="de-DE" sz="2400" b="1" dirty="0">
                <a:solidFill>
                  <a:schemeClr val="accent5"/>
                </a:solidFill>
              </a:rPr>
              <a:t>Regelmäßigkeit</a:t>
            </a:r>
            <a:r>
              <a:rPr lang="de-DE" sz="2400" dirty="0"/>
              <a:t> schlägt Anstrengung – lieber oft kurz als selten lang</a:t>
            </a:r>
          </a:p>
          <a:p>
            <a:r>
              <a:rPr lang="de-DE" sz="2400" dirty="0"/>
              <a:t>Achten Sie auf Ihr </a:t>
            </a:r>
            <a:r>
              <a:rPr lang="de-DE" sz="2400" b="1" dirty="0">
                <a:solidFill>
                  <a:schemeClr val="accent5"/>
                </a:solidFill>
              </a:rPr>
              <a:t>Gefühl</a:t>
            </a:r>
            <a:r>
              <a:rPr lang="de-DE" sz="2400" dirty="0"/>
              <a:t> – Bewegung soll gut, nicht weh tun</a:t>
            </a:r>
          </a:p>
          <a:p>
            <a:r>
              <a:rPr lang="de-DE" sz="2400" b="1" dirty="0">
                <a:solidFill>
                  <a:schemeClr val="accent5"/>
                </a:solidFill>
              </a:rPr>
              <a:t>Pausen</a:t>
            </a:r>
            <a:r>
              <a:rPr lang="de-DE" sz="2400" dirty="0"/>
              <a:t> sind </a:t>
            </a:r>
            <a:r>
              <a:rPr lang="de-DE" sz="2400" b="1" dirty="0">
                <a:solidFill>
                  <a:schemeClr val="accent5"/>
                </a:solidFill>
              </a:rPr>
              <a:t>erlaubt</a:t>
            </a:r>
            <a:r>
              <a:rPr lang="de-DE" sz="2400" dirty="0"/>
              <a:t> – aber dranbleiben lohnt sich</a:t>
            </a:r>
          </a:p>
          <a:p>
            <a:r>
              <a:rPr lang="de-DE" sz="2400" b="1" dirty="0">
                <a:solidFill>
                  <a:schemeClr val="accent5"/>
                </a:solidFill>
              </a:rPr>
              <a:t>Bewegung</a:t>
            </a:r>
            <a:r>
              <a:rPr lang="de-DE" sz="2400" dirty="0"/>
              <a:t> in der </a:t>
            </a:r>
            <a:r>
              <a:rPr lang="de-DE" sz="2400" b="1" dirty="0">
                <a:solidFill>
                  <a:schemeClr val="accent5"/>
                </a:solidFill>
              </a:rPr>
              <a:t>Gruppe</a:t>
            </a:r>
            <a:r>
              <a:rPr lang="de-DE" sz="2400" dirty="0"/>
              <a:t> – Soziale Unterstützung motiviert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22E1D8E2-874D-6B3E-E985-5A97238D7FD0}"/>
              </a:ext>
            </a:extLst>
          </p:cNvPr>
          <p:cNvSpPr txBox="1"/>
          <p:nvPr/>
        </p:nvSpPr>
        <p:spPr>
          <a:xfrm>
            <a:off x="5596128" y="7128758"/>
            <a:ext cx="638251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 b="1" i="0" dirty="0">
                <a:solidFill>
                  <a:schemeClr val="tx1"/>
                </a:solidFill>
                <a:effectLst/>
                <a:latin typeface="+mn-lt"/>
              </a:rPr>
              <a:t>VSB_2025-08-13_1151.jpg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914741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0C275D3-1F70-375F-E88F-A86D6A6798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8553450" cy="1325563"/>
          </a:xfrm>
        </p:spPr>
        <p:txBody>
          <a:bodyPr>
            <a:normAutofit/>
          </a:bodyPr>
          <a:lstStyle/>
          <a:p>
            <a:r>
              <a:rPr lang="de-DE" sz="4000" dirty="0"/>
              <a:t>Praktische Übungen: Kurze Bewegungssnacks für 30 – 60 Sekunden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6600E18-EA45-79D6-6C72-40C28F4A4A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sz="2000" b="1" dirty="0"/>
              <a:t>Beispiel 1: Wand-Liegestütze</a:t>
            </a:r>
          </a:p>
          <a:p>
            <a:r>
              <a:rPr lang="de-DE" sz="2000" dirty="0"/>
              <a:t>Hände an die Wand, Körper gerade halten, langsam beugen und strecken</a:t>
            </a:r>
          </a:p>
          <a:p>
            <a:pPr marL="0" indent="0">
              <a:buNone/>
            </a:pPr>
            <a:r>
              <a:rPr lang="de-DE" sz="2000" b="1" dirty="0"/>
              <a:t>Beispiel 2: </a:t>
            </a:r>
            <a:r>
              <a:rPr lang="de-DE" sz="2000" b="1" dirty="0" err="1"/>
              <a:t>Fußheben</a:t>
            </a:r>
            <a:r>
              <a:rPr lang="de-DE" sz="2000" b="1" dirty="0"/>
              <a:t> im Stand</a:t>
            </a:r>
          </a:p>
          <a:p>
            <a:r>
              <a:rPr lang="de-DE" sz="2000" dirty="0"/>
              <a:t> Abwechselnd Fersen oder Fußspitzen anheben</a:t>
            </a:r>
          </a:p>
          <a:p>
            <a:pPr marL="0" indent="0">
              <a:buNone/>
            </a:pPr>
            <a:r>
              <a:rPr lang="de-DE" sz="2000" b="1" dirty="0"/>
              <a:t>Beispiel 3: Arme kreisen</a:t>
            </a:r>
          </a:p>
          <a:p>
            <a:r>
              <a:rPr lang="de-DE" sz="2000" dirty="0"/>
              <a:t>Die Knie abwechseln anheben und dabei die Arme kreisen</a:t>
            </a:r>
          </a:p>
          <a:p>
            <a:pPr marL="0" indent="0">
              <a:buNone/>
            </a:pPr>
            <a:r>
              <a:rPr lang="de-DE" sz="2000" b="1" dirty="0"/>
              <a:t>Beispiel 4: Langsam aufstehen und hinsetzen</a:t>
            </a:r>
          </a:p>
          <a:p>
            <a:pPr lvl="0"/>
            <a:r>
              <a:rPr lang="de-DE" sz="2000" dirty="0"/>
              <a:t>Füße stehen hüftbreit auf dem Boden, langsam aufstehen und wieder hinsetzen</a:t>
            </a:r>
          </a:p>
          <a:p>
            <a:endParaRPr lang="de-DE" sz="2000" dirty="0"/>
          </a:p>
          <a:p>
            <a:endParaRPr lang="de-DE" sz="2000" dirty="0"/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51B232D9-12DB-B458-7C81-F0BBF2951FBE}"/>
              </a:ext>
            </a:extLst>
          </p:cNvPr>
          <p:cNvSpPr/>
          <p:nvPr/>
        </p:nvSpPr>
        <p:spPr>
          <a:xfrm>
            <a:off x="10455729" y="87085"/>
            <a:ext cx="1660072" cy="145324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Symbol für Bewegungssnack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874B8C0B-27D8-E26F-AE83-00A0CC0A5A6C}"/>
              </a:ext>
            </a:extLst>
          </p:cNvPr>
          <p:cNvSpPr txBox="1"/>
          <p:nvPr/>
        </p:nvSpPr>
        <p:spPr>
          <a:xfrm>
            <a:off x="12115801" y="-95251"/>
            <a:ext cx="160655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i="1" dirty="0">
                <a:solidFill>
                  <a:srgbClr val="FF0000"/>
                </a:solidFill>
              </a:rPr>
              <a:t>Dieses Symbol ist als Wiedererkennung gedacht, weil wir in jeder Kurseinheit nur so eine Bewegungssnack-Folie haben</a:t>
            </a:r>
          </a:p>
        </p:txBody>
      </p:sp>
      <p:pic>
        <p:nvPicPr>
          <p:cNvPr id="7" name="Grafik 6" descr="Lächelnde plump Frau zeigt auf Kamera - Lizenzfrei Accessoires Stock-Foto">
            <a:extLst>
              <a:ext uri="{FF2B5EF4-FFF2-40B4-BE49-F238E27FC236}">
                <a16:creationId xmlns:a16="http://schemas.microsoft.com/office/drawing/2014/main" id="{AEFDCCE9-D290-C1EE-226A-0D45EF73A28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</a:blip>
          <a:srcRect/>
          <a:stretch>
            <a:fillRect/>
          </a:stretch>
        </p:blipFill>
        <p:spPr>
          <a:xfrm>
            <a:off x="5100583" y="0"/>
            <a:ext cx="9580616" cy="6858000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AD87DBD6-FEA7-0B1B-3889-8936DC25FF1E}"/>
              </a:ext>
            </a:extLst>
          </p:cNvPr>
          <p:cNvSpPr txBox="1"/>
          <p:nvPr/>
        </p:nvSpPr>
        <p:spPr>
          <a:xfrm>
            <a:off x="6699250" y="6899959"/>
            <a:ext cx="73406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/>
              <a:t>https://www.istockphoto.com/de/foto/l%C3%A4chelnde-plump-frau-zeigt-auf-kamera-gm1162390999-318823291</a:t>
            </a:r>
          </a:p>
        </p:txBody>
      </p:sp>
    </p:spTree>
    <p:extLst>
      <p:ext uri="{BB962C8B-B14F-4D97-AF65-F5344CB8AC3E}">
        <p14:creationId xmlns:p14="http://schemas.microsoft.com/office/powerpoint/2010/main" val="3529312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B07D4F-74AB-3F8A-8C71-C06897C4FE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Wie schaut‘s bei Ihnen aus?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E38285B-A9A2-F077-3F01-7622E08226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248044" cy="4351338"/>
          </a:xfrm>
        </p:spPr>
        <p:txBody>
          <a:bodyPr>
            <a:normAutofit/>
          </a:bodyPr>
          <a:lstStyle/>
          <a:p>
            <a:r>
              <a:rPr lang="de-DE" sz="2400" dirty="0"/>
              <a:t>Wie viel </a:t>
            </a:r>
            <a:r>
              <a:rPr lang="de-DE" sz="2400" b="1" dirty="0">
                <a:solidFill>
                  <a:schemeClr val="accent5"/>
                </a:solidFill>
              </a:rPr>
              <a:t>Minuten pro Woche </a:t>
            </a:r>
            <a:r>
              <a:rPr lang="de-DE" sz="2400" dirty="0"/>
              <a:t>schaffen Sie, sich zu bewegen?</a:t>
            </a:r>
          </a:p>
          <a:p>
            <a:r>
              <a:rPr lang="de-DE" sz="2400" b="1" dirty="0">
                <a:solidFill>
                  <a:schemeClr val="accent5"/>
                </a:solidFill>
              </a:rPr>
              <a:t>Wann</a:t>
            </a:r>
            <a:r>
              <a:rPr lang="de-DE" sz="2400" dirty="0"/>
              <a:t> und </a:t>
            </a:r>
            <a:r>
              <a:rPr lang="de-DE" sz="2400" b="1" dirty="0">
                <a:solidFill>
                  <a:schemeClr val="accent5"/>
                </a:solidFill>
              </a:rPr>
              <a:t>wo</a:t>
            </a:r>
            <a:r>
              <a:rPr lang="de-DE" sz="2400" dirty="0"/>
              <a:t> bewegen Sie sich?</a:t>
            </a:r>
          </a:p>
          <a:p>
            <a:r>
              <a:rPr lang="de-DE" sz="2400" dirty="0"/>
              <a:t>Wie </a:t>
            </a:r>
            <a:r>
              <a:rPr lang="de-DE" sz="2400" b="1" dirty="0">
                <a:solidFill>
                  <a:schemeClr val="accent5"/>
                </a:solidFill>
              </a:rPr>
              <a:t>intensiv</a:t>
            </a:r>
            <a:r>
              <a:rPr lang="de-DE" sz="2400" dirty="0"/>
              <a:t> ist Ihre Aktivität?</a:t>
            </a:r>
          </a:p>
          <a:p>
            <a:r>
              <a:rPr lang="de-DE" sz="2400" dirty="0"/>
              <a:t>Welche körperliche Aktivität macht Ihnen </a:t>
            </a:r>
            <a:r>
              <a:rPr lang="de-DE" sz="2400" b="1" dirty="0">
                <a:solidFill>
                  <a:schemeClr val="accent5"/>
                </a:solidFill>
              </a:rPr>
              <a:t>Spaß</a:t>
            </a:r>
            <a:r>
              <a:rPr lang="de-DE" sz="2400" dirty="0"/>
              <a:t>?</a:t>
            </a:r>
          </a:p>
          <a:p>
            <a:r>
              <a:rPr lang="de-DE" sz="2400" dirty="0"/>
              <a:t>Nutzen Sie eine </a:t>
            </a:r>
            <a:r>
              <a:rPr lang="de-DE" sz="2400" b="1" dirty="0">
                <a:solidFill>
                  <a:schemeClr val="accent5"/>
                </a:solidFill>
              </a:rPr>
              <a:t>Gesundheits-App</a:t>
            </a:r>
            <a:r>
              <a:rPr lang="de-DE" sz="2400" dirty="0"/>
              <a:t> zum Aufzeichnen Ihrer Bewegung?</a:t>
            </a:r>
          </a:p>
          <a:p>
            <a:endParaRPr lang="de-DE" sz="2400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F1810CB2-E2C1-9367-1060-644E31E221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0787" y="1825624"/>
            <a:ext cx="5341781" cy="4041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9105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Junge Frau in Übergröße, die Zeit zu Hause genießt, während sie ihr Smartphone benutzt und in einem gemütlichen Wohnzimmer Getränke trinkt - Lizenzfrei Dick Stock-Foto">
            <a:extLst>
              <a:ext uri="{FF2B5EF4-FFF2-40B4-BE49-F238E27FC236}">
                <a16:creationId xmlns:a16="http://schemas.microsoft.com/office/drawing/2014/main" id="{A0E6BAF9-9368-E2B4-62AD-1405D826718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 l="16121" r="34281"/>
          <a:stretch>
            <a:fillRect/>
          </a:stretch>
        </p:blipFill>
        <p:spPr>
          <a:xfrm flipH="1">
            <a:off x="7092950" y="0"/>
            <a:ext cx="5099050" cy="6857113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46907969-979E-B1E1-74A5-12D9223384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413500" cy="1325563"/>
          </a:xfrm>
        </p:spPr>
        <p:txBody>
          <a:bodyPr>
            <a:normAutofit/>
          </a:bodyPr>
          <a:lstStyle/>
          <a:p>
            <a:r>
              <a:rPr lang="de-DE" sz="3200" dirty="0"/>
              <a:t>Typische Barrieren für Bewegung erkennen und überwinden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41DC0C3-D9F6-A5EB-C1E6-F83E04B5AB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7528560" cy="4594225"/>
          </a:xfrm>
        </p:spPr>
        <p:txBody>
          <a:bodyPr>
            <a:normAutofit fontScale="92500" lnSpcReduction="10000"/>
          </a:bodyPr>
          <a:lstStyle/>
          <a:p>
            <a:pPr marL="0" lvl="0" indent="0">
              <a:buNone/>
            </a:pPr>
            <a:r>
              <a:rPr lang="de-DE" sz="2400" b="1" dirty="0"/>
              <a:t>Situation</a:t>
            </a:r>
          </a:p>
          <a:p>
            <a:pPr lvl="0"/>
            <a:r>
              <a:rPr lang="de-DE" sz="2400" dirty="0"/>
              <a:t>Z.B. Wetter, fehlende Sportmöglichkeiten, Zeitmangel</a:t>
            </a:r>
          </a:p>
          <a:p>
            <a:pPr marL="0" lvl="0" indent="0">
              <a:buNone/>
            </a:pPr>
            <a:r>
              <a:rPr lang="de-DE" sz="2400" b="1" dirty="0"/>
              <a:t>Gedanken</a:t>
            </a:r>
          </a:p>
          <a:p>
            <a:pPr lvl="0"/>
            <a:r>
              <a:rPr lang="de-DE" sz="2400" dirty="0"/>
              <a:t>Z.B. "Ich bin zu müde", "Das bringt doch nichts", "Ich bin nicht sportlich"   </a:t>
            </a:r>
          </a:p>
          <a:p>
            <a:pPr marL="0" lvl="0" indent="0">
              <a:buNone/>
            </a:pPr>
            <a:r>
              <a:rPr lang="de-DE" sz="2400" b="1" dirty="0"/>
              <a:t>Gefühle</a:t>
            </a:r>
          </a:p>
          <a:p>
            <a:pPr lvl="0"/>
            <a:r>
              <a:rPr lang="de-DE" sz="2400" dirty="0"/>
              <a:t>Z.B. Stress, Lustlosigkeit, Angst vor Bewertung</a:t>
            </a:r>
          </a:p>
          <a:p>
            <a:pPr marL="0" lvl="0" indent="0">
              <a:buNone/>
            </a:pPr>
            <a:r>
              <a:rPr lang="de-DE" sz="2400" b="1" dirty="0"/>
              <a:t>Begleiterkrankungen</a:t>
            </a:r>
          </a:p>
          <a:p>
            <a:pPr lvl="0"/>
            <a:r>
              <a:rPr lang="de-DE" sz="2400" dirty="0"/>
              <a:t>Z.B. Knie- oder Hüftprobleme</a:t>
            </a:r>
          </a:p>
          <a:p>
            <a:pPr marL="0" indent="0">
              <a:buNone/>
            </a:pPr>
            <a:endParaRPr lang="de-DE" sz="2400" b="1" dirty="0"/>
          </a:p>
          <a:p>
            <a:pPr marL="0" indent="0">
              <a:buNone/>
            </a:pPr>
            <a:r>
              <a:rPr lang="de-DE" sz="2400" b="1" dirty="0"/>
              <a:t>? Was hindert Sie häufig daran, sich mehr zu bewegen?</a:t>
            </a:r>
          </a:p>
          <a:p>
            <a:pPr marL="0" indent="0">
              <a:buNone/>
            </a:pPr>
            <a:r>
              <a:rPr lang="de-DE" sz="2400" b="1" dirty="0"/>
              <a:t>? Wie könnten Sie diese Barrieren überwinden?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CDD15892-5D8E-2C36-16C2-9098DCD33372}"/>
              </a:ext>
            </a:extLst>
          </p:cNvPr>
          <p:cNvSpPr txBox="1"/>
          <p:nvPr/>
        </p:nvSpPr>
        <p:spPr>
          <a:xfrm>
            <a:off x="6705600" y="6857113"/>
            <a:ext cx="6096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/>
              <a:t>https://www.istockphoto.com/de/foto/junge-frau-in-%C3%BCbergr%C3%B6%C3%9Fe-die-zeit-zu-hause-genie%C3%9Ft-w%C3%A4hrend-sie-ihr-smartphone-benutzt-gm2204897956-622322944</a:t>
            </a:r>
          </a:p>
        </p:txBody>
      </p:sp>
    </p:spTree>
    <p:extLst>
      <p:ext uri="{BB962C8B-B14F-4D97-AF65-F5344CB8AC3E}">
        <p14:creationId xmlns:p14="http://schemas.microsoft.com/office/powerpoint/2010/main" val="18596728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8A4ED9F-5A96-F9B6-DCC2-5581330FBA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Barrieren überwinden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2C1DE8D-04E8-6241-81C3-8B9983746F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779520" cy="4782004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sz="2000" b="1" dirty="0"/>
              <a:t>Mögliche Barriere</a:t>
            </a:r>
          </a:p>
          <a:p>
            <a:r>
              <a:rPr lang="de-DE" sz="2000" dirty="0"/>
              <a:t>„Ich habe keine Zeit“</a:t>
            </a:r>
          </a:p>
          <a:p>
            <a:endParaRPr lang="de-DE" sz="2000" dirty="0"/>
          </a:p>
          <a:p>
            <a:r>
              <a:rPr lang="de-DE" sz="2000" dirty="0"/>
              <a:t>„Ich bin zu müde“</a:t>
            </a:r>
          </a:p>
          <a:p>
            <a:endParaRPr lang="de-DE" sz="2000" dirty="0"/>
          </a:p>
          <a:p>
            <a:r>
              <a:rPr lang="de-DE" sz="2000" dirty="0"/>
              <a:t>„Das Wetter ist schlecht“</a:t>
            </a:r>
          </a:p>
          <a:p>
            <a:endParaRPr lang="de-DE" sz="2000" dirty="0"/>
          </a:p>
          <a:p>
            <a:r>
              <a:rPr lang="de-DE" sz="2000" dirty="0"/>
              <a:t>„Ich bin nicht sportlich“</a:t>
            </a:r>
          </a:p>
          <a:p>
            <a:endParaRPr lang="de-DE" sz="2000" dirty="0"/>
          </a:p>
          <a:p>
            <a:r>
              <a:rPr lang="de-DE" sz="2000" dirty="0"/>
              <a:t>„Meine Knie/Hüfte tun weh“</a:t>
            </a:r>
          </a:p>
          <a:p>
            <a:endParaRPr lang="de-DE" sz="2000" dirty="0"/>
          </a:p>
          <a:p>
            <a:r>
              <a:rPr lang="de-DE" sz="2000" dirty="0"/>
              <a:t>„Ich fühle mich beobachtet“</a:t>
            </a:r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BDC180D8-EFB2-2EF4-D3AA-36861AC7343D}"/>
              </a:ext>
            </a:extLst>
          </p:cNvPr>
          <p:cNvSpPr txBox="1">
            <a:spLocks/>
          </p:cNvSpPr>
          <p:nvPr/>
        </p:nvSpPr>
        <p:spPr>
          <a:xfrm>
            <a:off x="5004816" y="1825625"/>
            <a:ext cx="7021285" cy="478200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sz="2400" b="1" dirty="0"/>
              <a:t>Mögliche Lösung</a:t>
            </a:r>
          </a:p>
          <a:p>
            <a:r>
              <a:rPr lang="de-DE" sz="2400" dirty="0"/>
              <a:t>Bewegung in kleine Einheiten aufteilen: 3 × 10 Minuten statt 30 Minuten am Stück</a:t>
            </a:r>
          </a:p>
          <a:p>
            <a:r>
              <a:rPr lang="de-DE" sz="2400" dirty="0"/>
              <a:t>Mit 5 Minuten starten und schauen, wie es sich anfühlt – nicht sofort eine ganze Sporteinheit planen</a:t>
            </a:r>
          </a:p>
          <a:p>
            <a:r>
              <a:rPr lang="de-DE" sz="2400" dirty="0"/>
              <a:t>Bewegung zu Hause: Treppen, Übungen auf dem Stuhl, Musik an und bewegen, kurze Wege in der Wohnung</a:t>
            </a:r>
          </a:p>
          <a:p>
            <a:r>
              <a:rPr lang="de-DE" sz="2400" dirty="0"/>
              <a:t>Nicht „Sport“ als Ziel setzen, sondern mehr Bewegung im Alltag: Spazieren, Radfahren, Tanzen, Gartenarbeit</a:t>
            </a:r>
          </a:p>
          <a:p>
            <a:r>
              <a:rPr lang="de-DE" sz="2400" dirty="0"/>
              <a:t>Belastung anpassen: Radfahren, Wasserbewegung, Übungen im Sitzen; ggf. medizinisch abklären</a:t>
            </a:r>
          </a:p>
          <a:p>
            <a:r>
              <a:rPr lang="de-DE" sz="2400" dirty="0"/>
              <a:t>Aktivitäten wählen, bei denen man sich wohlfühlt: zu Hause, Spaziergang, kleine Gruppe</a:t>
            </a:r>
          </a:p>
        </p:txBody>
      </p:sp>
    </p:spTree>
    <p:extLst>
      <p:ext uri="{BB962C8B-B14F-4D97-AF65-F5344CB8AC3E}">
        <p14:creationId xmlns:p14="http://schemas.microsoft.com/office/powerpoint/2010/main" val="36923458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9A701F-171F-A1A6-6A74-B1A6BF63B5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dirty="0"/>
              <a:t>MOVE-Challenge: Was nehmen Sie sich konkret für die nächste Zeit vor?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BDDE0E6-8B67-1D48-F3A6-08BC6CBE27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2000" dirty="0"/>
              <a:t>Spezifisch: Welches spezifische Ziel haben Sie für mehr Bewegung?</a:t>
            </a:r>
          </a:p>
          <a:p>
            <a:pPr marL="0" indent="0">
              <a:buNone/>
            </a:pPr>
            <a:r>
              <a:rPr lang="de-DE" sz="2000" dirty="0"/>
              <a:t>_____________________________________________________________</a:t>
            </a:r>
          </a:p>
          <a:p>
            <a:r>
              <a:rPr lang="de-DE" sz="2000" dirty="0"/>
              <a:t>Messbar: Wie viele Schritte oder Minuten wollen Sie sich pro Tag bewegen?</a:t>
            </a:r>
          </a:p>
          <a:p>
            <a:pPr marL="0" indent="0">
              <a:buNone/>
            </a:pPr>
            <a:r>
              <a:rPr lang="de-DE" sz="2000" dirty="0"/>
              <a:t>_____________________________________________________________</a:t>
            </a:r>
          </a:p>
          <a:p>
            <a:r>
              <a:rPr lang="de-DE" sz="2000" dirty="0"/>
              <a:t>Attraktiv: Welche Bewegung macht Ihnen am meisten Spaß?</a:t>
            </a:r>
          </a:p>
          <a:p>
            <a:pPr marL="0" indent="0">
              <a:buNone/>
            </a:pPr>
            <a:r>
              <a:rPr lang="de-DE" sz="2000" dirty="0"/>
              <a:t>_____________________________________________________________</a:t>
            </a:r>
          </a:p>
          <a:p>
            <a:r>
              <a:rPr lang="de-DE" sz="2000" dirty="0"/>
              <a:t>Realistisch: Was können Sie realistisch in Ihren Alltag einbauen?</a:t>
            </a:r>
          </a:p>
          <a:p>
            <a:pPr marL="0" indent="0">
              <a:buNone/>
            </a:pPr>
            <a:r>
              <a:rPr lang="de-DE" sz="2000" dirty="0"/>
              <a:t>_____________________________________________________________</a:t>
            </a:r>
          </a:p>
          <a:p>
            <a:r>
              <a:rPr lang="de-DE" sz="2000" dirty="0"/>
              <a:t>Terminiert: Wann möchten Sie sich am Tag bewegen?</a:t>
            </a:r>
          </a:p>
          <a:p>
            <a:pPr marL="0" indent="0">
              <a:buNone/>
            </a:pPr>
            <a:r>
              <a:rPr lang="de-DE" sz="2000" dirty="0"/>
              <a:t>_____________________________________________________________</a:t>
            </a:r>
          </a:p>
          <a:p>
            <a:pPr marL="0" indent="0">
              <a:buNone/>
            </a:pPr>
            <a:endParaRPr lang="de-DE" sz="2000" dirty="0"/>
          </a:p>
        </p:txBody>
      </p:sp>
    </p:spTree>
    <p:extLst>
      <p:ext uri="{BB962C8B-B14F-4D97-AF65-F5344CB8AC3E}">
        <p14:creationId xmlns:p14="http://schemas.microsoft.com/office/powerpoint/2010/main" val="11344937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190AFB-F2AD-34FF-0A15-8BCEC1267E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Wie viele Kalorien können Sie hier sparen?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8497AD99-FC58-EAA5-9C6E-83B237355A5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5563"/>
          <a:stretch>
            <a:fillRect/>
          </a:stretch>
        </p:blipFill>
        <p:spPr>
          <a:xfrm>
            <a:off x="748642" y="2001706"/>
            <a:ext cx="4353732" cy="2561151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A7A09E18-BC63-34D7-78E7-EAC4E360DA4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5762"/>
          <a:stretch>
            <a:fillRect/>
          </a:stretch>
        </p:blipFill>
        <p:spPr>
          <a:xfrm>
            <a:off x="6327120" y="2039973"/>
            <a:ext cx="4289002" cy="2522884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03B3674C-A810-F138-91E0-DB4398BE837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3695" t="38418" b="29163"/>
          <a:stretch>
            <a:fillRect/>
          </a:stretch>
        </p:blipFill>
        <p:spPr>
          <a:xfrm>
            <a:off x="838200" y="5294375"/>
            <a:ext cx="4264174" cy="630937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08342C12-92F3-BADB-65A1-96B6B1CA848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5140" t="38418" b="29163"/>
          <a:stretch>
            <a:fillRect/>
          </a:stretch>
        </p:blipFill>
        <p:spPr>
          <a:xfrm>
            <a:off x="6095999" y="5294375"/>
            <a:ext cx="4751245" cy="630938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A3D112D3-4925-6C70-4904-5DCD09B6AE4B}"/>
              </a:ext>
            </a:extLst>
          </p:cNvPr>
          <p:cNvSpPr txBox="1"/>
          <p:nvPr/>
        </p:nvSpPr>
        <p:spPr>
          <a:xfrm>
            <a:off x="2838028" y="7039724"/>
            <a:ext cx="56335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i="1" dirty="0">
                <a:solidFill>
                  <a:srgbClr val="FF0000"/>
                </a:solidFill>
              </a:rPr>
              <a:t>Bitte jeweils die Klammer mit „Fertigprodukt“ streichen</a:t>
            </a:r>
          </a:p>
        </p:txBody>
      </p:sp>
    </p:spTree>
    <p:extLst>
      <p:ext uri="{BB962C8B-B14F-4D97-AF65-F5344CB8AC3E}">
        <p14:creationId xmlns:p14="http://schemas.microsoft.com/office/powerpoint/2010/main" val="89743121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BFAE9FB-2A52-9C7E-6704-D0BE224E2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/>
          <a:lstStyle/>
          <a:p>
            <a:r>
              <a:rPr lang="de-DE" dirty="0"/>
              <a:t>MOVE-Challenge: Mein Bewegungsverhalten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7EAD0CB-71DC-BB73-86B6-DFE18F8D6A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F1810CB2-E2C1-9367-1060-644E31E221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9995" y="1186397"/>
            <a:ext cx="7440575" cy="5629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3509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13613B-CAEA-5845-11CA-D0B7A6AA1C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5029EA-FBD4-3EEC-7BC3-E752FD286D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MOVE-Challenge: Meine Gewichtskurve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826CDB8-DC38-B377-B877-6C6F06CC85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4E981841-E1FF-5C4C-7E45-CCD845B47FD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0486"/>
          <a:stretch>
            <a:fillRect/>
          </a:stretch>
        </p:blipFill>
        <p:spPr>
          <a:xfrm>
            <a:off x="1834856" y="1862596"/>
            <a:ext cx="8848562" cy="4995404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D8B4728D-DA3B-0321-4419-FDF3C5D95F82}"/>
              </a:ext>
            </a:extLst>
          </p:cNvPr>
          <p:cNvSpPr txBox="1"/>
          <p:nvPr/>
        </p:nvSpPr>
        <p:spPr>
          <a:xfrm>
            <a:off x="7207526" y="6488668"/>
            <a:ext cx="48901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i="1" dirty="0">
                <a:solidFill>
                  <a:srgbClr val="FF0000"/>
                </a:solidFill>
              </a:rPr>
              <a:t>Für das Arbeitsblatt bitte andere Werte nehmen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CF923CBE-B0E3-DABA-64FE-0340E0048434}"/>
              </a:ext>
            </a:extLst>
          </p:cNvPr>
          <p:cNvSpPr txBox="1"/>
          <p:nvPr/>
        </p:nvSpPr>
        <p:spPr>
          <a:xfrm>
            <a:off x="591459" y="13719"/>
            <a:ext cx="5861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i="1" dirty="0">
                <a:solidFill>
                  <a:srgbClr val="FF0000"/>
                </a:solidFill>
              </a:rPr>
              <a:t>An dieser Stelle bitte nur die Kurve bis Woche 10 zeichnen</a:t>
            </a:r>
          </a:p>
        </p:txBody>
      </p:sp>
    </p:spTree>
    <p:extLst>
      <p:ext uri="{BB962C8B-B14F-4D97-AF65-F5344CB8AC3E}">
        <p14:creationId xmlns:p14="http://schemas.microsoft.com/office/powerpoint/2010/main" val="34836364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0FB29C-D964-10B1-0649-62A0810B09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7C73D0-880F-2C63-7707-C4E402E94C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MOVE-Challenge: Meine Zufriedenheit</a:t>
            </a:r>
          </a:p>
        </p:txBody>
      </p:sp>
      <p:graphicFrame>
        <p:nvGraphicFramePr>
          <p:cNvPr id="9" name="Tabelle 8">
            <a:extLst>
              <a:ext uri="{FF2B5EF4-FFF2-40B4-BE49-F238E27FC236}">
                <a16:creationId xmlns:a16="http://schemas.microsoft.com/office/drawing/2014/main" id="{F30E38E2-5334-BF8B-ED02-A01E1889255C}"/>
              </a:ext>
            </a:extLst>
          </p:cNvPr>
          <p:cNvGraphicFramePr>
            <a:graphicFrameLocks noGrp="1"/>
          </p:cNvGraphicFramePr>
          <p:nvPr/>
        </p:nvGraphicFramePr>
        <p:xfrm>
          <a:off x="972453" y="1902959"/>
          <a:ext cx="10247094" cy="3708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4119">
                  <a:extLst>
                    <a:ext uri="{9D8B030D-6E8A-4147-A177-3AD203B41FA5}">
                      <a16:colId xmlns:a16="http://schemas.microsoft.com/office/drawing/2014/main" val="2233812032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3529999955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2088661982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1356711527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2358358217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3516678340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4290971518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1344825393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3930909123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199882858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1006876811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4257751211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382921335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3417062132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3645980703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1068102886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2975158183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1188515599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3363442117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876424543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499759990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3653499916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3395168006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1045726218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3400441659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158208559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02051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63418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83139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78828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56428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81168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6985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64414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46964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7638595"/>
                  </a:ext>
                </a:extLst>
              </a:tr>
            </a:tbl>
          </a:graphicData>
        </a:graphic>
      </p:graphicFrame>
      <p:sp>
        <p:nvSpPr>
          <p:cNvPr id="10" name="Textfeld 9">
            <a:extLst>
              <a:ext uri="{FF2B5EF4-FFF2-40B4-BE49-F238E27FC236}">
                <a16:creationId xmlns:a16="http://schemas.microsoft.com/office/drawing/2014/main" id="{2F4DD69C-AB9D-733B-1E07-DEA077934D1F}"/>
              </a:ext>
            </a:extLst>
          </p:cNvPr>
          <p:cNvSpPr txBox="1"/>
          <p:nvPr/>
        </p:nvSpPr>
        <p:spPr>
          <a:xfrm>
            <a:off x="478972" y="1690688"/>
            <a:ext cx="6096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solidFill>
                  <a:schemeClr val="accent5"/>
                </a:solidFill>
              </a:rPr>
              <a:t>10</a:t>
            </a:r>
          </a:p>
          <a:p>
            <a:pPr algn="ctr"/>
            <a:r>
              <a:rPr lang="de-DE" sz="2400" b="1" dirty="0">
                <a:solidFill>
                  <a:schemeClr val="accent5"/>
                </a:solidFill>
              </a:rPr>
              <a:t>9</a:t>
            </a:r>
          </a:p>
          <a:p>
            <a:pPr algn="ctr"/>
            <a:r>
              <a:rPr lang="de-DE" sz="2400" b="1" dirty="0">
                <a:solidFill>
                  <a:schemeClr val="accent5"/>
                </a:solidFill>
              </a:rPr>
              <a:t>8</a:t>
            </a:r>
          </a:p>
          <a:p>
            <a:pPr algn="ctr"/>
            <a:r>
              <a:rPr lang="de-DE" sz="2400" b="1" dirty="0">
                <a:solidFill>
                  <a:schemeClr val="accent5"/>
                </a:solidFill>
              </a:rPr>
              <a:t>7</a:t>
            </a:r>
          </a:p>
          <a:p>
            <a:pPr algn="ctr"/>
            <a:r>
              <a:rPr lang="de-DE" sz="2400" b="1" dirty="0">
                <a:solidFill>
                  <a:schemeClr val="accent5"/>
                </a:solidFill>
              </a:rPr>
              <a:t>6</a:t>
            </a:r>
          </a:p>
          <a:p>
            <a:pPr algn="ctr"/>
            <a:r>
              <a:rPr lang="de-DE" sz="2400" b="1" dirty="0">
                <a:solidFill>
                  <a:schemeClr val="accent5"/>
                </a:solidFill>
              </a:rPr>
              <a:t>5</a:t>
            </a:r>
          </a:p>
          <a:p>
            <a:pPr algn="ctr"/>
            <a:r>
              <a:rPr lang="de-DE" sz="2400" b="1" dirty="0">
                <a:solidFill>
                  <a:schemeClr val="accent5"/>
                </a:solidFill>
              </a:rPr>
              <a:t>4</a:t>
            </a:r>
          </a:p>
          <a:p>
            <a:pPr algn="ctr"/>
            <a:r>
              <a:rPr lang="de-DE" sz="2400" b="1" dirty="0">
                <a:solidFill>
                  <a:schemeClr val="accent5"/>
                </a:solidFill>
              </a:rPr>
              <a:t>3</a:t>
            </a:r>
          </a:p>
          <a:p>
            <a:pPr algn="ctr"/>
            <a:r>
              <a:rPr lang="de-DE" sz="2400" b="1" dirty="0">
                <a:solidFill>
                  <a:schemeClr val="accent5"/>
                </a:solidFill>
              </a:rPr>
              <a:t>2</a:t>
            </a:r>
          </a:p>
          <a:p>
            <a:pPr algn="ctr"/>
            <a:r>
              <a:rPr lang="de-DE" sz="2400" b="1" dirty="0">
                <a:solidFill>
                  <a:schemeClr val="accent5"/>
                </a:solidFill>
              </a:rPr>
              <a:t>1</a:t>
            </a:r>
          </a:p>
          <a:p>
            <a:pPr algn="ctr"/>
            <a:r>
              <a:rPr lang="de-DE" sz="2400" b="1" dirty="0">
                <a:solidFill>
                  <a:schemeClr val="accent5"/>
                </a:solidFill>
              </a:rPr>
              <a:t>0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0C10365A-9B33-4EBB-074E-8C12E84EBFF4}"/>
              </a:ext>
            </a:extLst>
          </p:cNvPr>
          <p:cNvSpPr txBox="1"/>
          <p:nvPr/>
        </p:nvSpPr>
        <p:spPr>
          <a:xfrm>
            <a:off x="11152415" y="1690688"/>
            <a:ext cx="6096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solidFill>
                  <a:schemeClr val="accent4"/>
                </a:solidFill>
              </a:rPr>
              <a:t>10</a:t>
            </a:r>
          </a:p>
          <a:p>
            <a:pPr algn="ctr"/>
            <a:r>
              <a:rPr lang="de-DE" sz="2400" b="1" dirty="0">
                <a:solidFill>
                  <a:schemeClr val="accent4"/>
                </a:solidFill>
              </a:rPr>
              <a:t>9</a:t>
            </a:r>
          </a:p>
          <a:p>
            <a:pPr algn="ctr"/>
            <a:r>
              <a:rPr lang="de-DE" sz="2400" b="1" dirty="0">
                <a:solidFill>
                  <a:schemeClr val="accent4"/>
                </a:solidFill>
              </a:rPr>
              <a:t>8</a:t>
            </a:r>
          </a:p>
          <a:p>
            <a:pPr algn="ctr"/>
            <a:r>
              <a:rPr lang="de-DE" sz="2400" b="1" dirty="0">
                <a:solidFill>
                  <a:schemeClr val="accent4"/>
                </a:solidFill>
              </a:rPr>
              <a:t>7</a:t>
            </a:r>
          </a:p>
          <a:p>
            <a:pPr algn="ctr"/>
            <a:r>
              <a:rPr lang="de-DE" sz="2400" b="1" dirty="0">
                <a:solidFill>
                  <a:schemeClr val="accent4"/>
                </a:solidFill>
              </a:rPr>
              <a:t>6</a:t>
            </a:r>
          </a:p>
          <a:p>
            <a:pPr algn="ctr"/>
            <a:r>
              <a:rPr lang="de-DE" sz="2400" b="1" dirty="0">
                <a:solidFill>
                  <a:schemeClr val="accent4"/>
                </a:solidFill>
              </a:rPr>
              <a:t>5</a:t>
            </a:r>
          </a:p>
          <a:p>
            <a:pPr algn="ctr"/>
            <a:r>
              <a:rPr lang="de-DE" sz="2400" b="1" dirty="0">
                <a:solidFill>
                  <a:schemeClr val="accent4"/>
                </a:solidFill>
              </a:rPr>
              <a:t>4</a:t>
            </a:r>
          </a:p>
          <a:p>
            <a:pPr algn="ctr"/>
            <a:r>
              <a:rPr lang="de-DE" sz="2400" b="1" dirty="0">
                <a:solidFill>
                  <a:schemeClr val="accent4"/>
                </a:solidFill>
              </a:rPr>
              <a:t>3</a:t>
            </a:r>
          </a:p>
          <a:p>
            <a:pPr algn="ctr"/>
            <a:r>
              <a:rPr lang="de-DE" sz="2400" b="1" dirty="0">
                <a:solidFill>
                  <a:schemeClr val="accent4"/>
                </a:solidFill>
              </a:rPr>
              <a:t>2</a:t>
            </a:r>
          </a:p>
          <a:p>
            <a:pPr algn="ctr"/>
            <a:r>
              <a:rPr lang="de-DE" sz="2400" b="1" dirty="0">
                <a:solidFill>
                  <a:schemeClr val="accent4"/>
                </a:solidFill>
              </a:rPr>
              <a:t>1</a:t>
            </a:r>
          </a:p>
          <a:p>
            <a:pPr algn="ctr"/>
            <a:r>
              <a:rPr lang="de-DE" sz="2400" b="1" dirty="0">
                <a:solidFill>
                  <a:schemeClr val="accent4"/>
                </a:solidFill>
              </a:rPr>
              <a:t>0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9BD20F33-901C-AE26-9C61-86B0BC38D7F9}"/>
              </a:ext>
            </a:extLst>
          </p:cNvPr>
          <p:cNvSpPr txBox="1"/>
          <p:nvPr/>
        </p:nvSpPr>
        <p:spPr>
          <a:xfrm rot="16200000">
            <a:off x="-1749373" y="3522736"/>
            <a:ext cx="4312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solidFill>
                  <a:schemeClr val="accent5"/>
                </a:solidFill>
              </a:rPr>
              <a:t>Zufriedenheit mit meinem Essverhalten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46FD61A3-51A6-5AA7-9126-2FE12E95F33B}"/>
              </a:ext>
            </a:extLst>
          </p:cNvPr>
          <p:cNvSpPr txBox="1"/>
          <p:nvPr/>
        </p:nvSpPr>
        <p:spPr>
          <a:xfrm rot="5400000">
            <a:off x="9216171" y="3583514"/>
            <a:ext cx="51380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solidFill>
                  <a:schemeClr val="accent4"/>
                </a:solidFill>
              </a:rPr>
              <a:t>Zufriedenheit mit meinem Bewegungsverhalten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A075254A-D2E3-8C3F-FAF0-4B97075855B1}"/>
              </a:ext>
            </a:extLst>
          </p:cNvPr>
          <p:cNvSpPr txBox="1"/>
          <p:nvPr/>
        </p:nvSpPr>
        <p:spPr>
          <a:xfrm>
            <a:off x="838200" y="6012412"/>
            <a:ext cx="8810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Woche</a:t>
            </a:r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3ECEF92F-D78E-7519-2910-B2E4B41A35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729" y="5522303"/>
            <a:ext cx="11022299" cy="791869"/>
          </a:xfrm>
          <a:prstGeom prst="rect">
            <a:avLst/>
          </a:prstGeom>
        </p:spPr>
      </p:pic>
      <p:sp>
        <p:nvSpPr>
          <p:cNvPr id="21" name="Freihandform: Form 20">
            <a:extLst>
              <a:ext uri="{FF2B5EF4-FFF2-40B4-BE49-F238E27FC236}">
                <a16:creationId xmlns:a16="http://schemas.microsoft.com/office/drawing/2014/main" id="{97C826F2-3133-7500-B8FB-3B16F399FE2A}"/>
              </a:ext>
            </a:extLst>
          </p:cNvPr>
          <p:cNvSpPr/>
          <p:nvPr/>
        </p:nvSpPr>
        <p:spPr>
          <a:xfrm>
            <a:off x="963386" y="1856014"/>
            <a:ext cx="10248900" cy="2286000"/>
          </a:xfrm>
          <a:custGeom>
            <a:avLst/>
            <a:gdLst>
              <a:gd name="csX0" fmla="*/ 0 w 10248900"/>
              <a:gd name="csY0" fmla="*/ 2286000 h 2286000"/>
              <a:gd name="csX1" fmla="*/ 65314 w 10248900"/>
              <a:gd name="csY1" fmla="*/ 2231572 h 2286000"/>
              <a:gd name="csX2" fmla="*/ 130628 w 10248900"/>
              <a:gd name="csY2" fmla="*/ 2188029 h 2286000"/>
              <a:gd name="csX3" fmla="*/ 146957 w 10248900"/>
              <a:gd name="csY3" fmla="*/ 2166257 h 2286000"/>
              <a:gd name="csX4" fmla="*/ 163285 w 10248900"/>
              <a:gd name="csY4" fmla="*/ 2155372 h 2286000"/>
              <a:gd name="csX5" fmla="*/ 185057 w 10248900"/>
              <a:gd name="csY5" fmla="*/ 2139043 h 2286000"/>
              <a:gd name="csX6" fmla="*/ 206828 w 10248900"/>
              <a:gd name="csY6" fmla="*/ 2111829 h 2286000"/>
              <a:gd name="csX7" fmla="*/ 266700 w 10248900"/>
              <a:gd name="csY7" fmla="*/ 2051957 h 2286000"/>
              <a:gd name="csX8" fmla="*/ 277585 w 10248900"/>
              <a:gd name="csY8" fmla="*/ 2030186 h 2286000"/>
              <a:gd name="csX9" fmla="*/ 321128 w 10248900"/>
              <a:gd name="csY9" fmla="*/ 1986643 h 2286000"/>
              <a:gd name="csX10" fmla="*/ 342900 w 10248900"/>
              <a:gd name="csY10" fmla="*/ 1948543 h 2286000"/>
              <a:gd name="csX11" fmla="*/ 381000 w 10248900"/>
              <a:gd name="csY11" fmla="*/ 1899557 h 2286000"/>
              <a:gd name="csX12" fmla="*/ 424543 w 10248900"/>
              <a:gd name="csY12" fmla="*/ 1866900 h 2286000"/>
              <a:gd name="csX13" fmla="*/ 457200 w 10248900"/>
              <a:gd name="csY13" fmla="*/ 1845129 h 2286000"/>
              <a:gd name="csX14" fmla="*/ 555171 w 10248900"/>
              <a:gd name="csY14" fmla="*/ 1752600 h 2286000"/>
              <a:gd name="csX15" fmla="*/ 593271 w 10248900"/>
              <a:gd name="csY15" fmla="*/ 1719943 h 2286000"/>
              <a:gd name="csX16" fmla="*/ 664028 w 10248900"/>
              <a:gd name="csY16" fmla="*/ 1654629 h 2286000"/>
              <a:gd name="csX17" fmla="*/ 707571 w 10248900"/>
              <a:gd name="csY17" fmla="*/ 1621972 h 2286000"/>
              <a:gd name="csX18" fmla="*/ 734785 w 10248900"/>
              <a:gd name="csY18" fmla="*/ 1589315 h 2286000"/>
              <a:gd name="csX19" fmla="*/ 794657 w 10248900"/>
              <a:gd name="csY19" fmla="*/ 1545772 h 2286000"/>
              <a:gd name="csX20" fmla="*/ 859971 w 10248900"/>
              <a:gd name="csY20" fmla="*/ 1556657 h 2286000"/>
              <a:gd name="csX21" fmla="*/ 925285 w 10248900"/>
              <a:gd name="csY21" fmla="*/ 1611086 h 2286000"/>
              <a:gd name="csX22" fmla="*/ 952500 w 10248900"/>
              <a:gd name="csY22" fmla="*/ 1643743 h 2286000"/>
              <a:gd name="csX23" fmla="*/ 979714 w 10248900"/>
              <a:gd name="csY23" fmla="*/ 1660072 h 2286000"/>
              <a:gd name="csX24" fmla="*/ 990600 w 10248900"/>
              <a:gd name="csY24" fmla="*/ 1676400 h 2286000"/>
              <a:gd name="csX25" fmla="*/ 1001485 w 10248900"/>
              <a:gd name="csY25" fmla="*/ 1698172 h 2286000"/>
              <a:gd name="csX26" fmla="*/ 1017814 w 10248900"/>
              <a:gd name="csY26" fmla="*/ 1709057 h 2286000"/>
              <a:gd name="csX27" fmla="*/ 1045028 w 10248900"/>
              <a:gd name="csY27" fmla="*/ 1774372 h 2286000"/>
              <a:gd name="csX28" fmla="*/ 1121228 w 10248900"/>
              <a:gd name="csY28" fmla="*/ 1828800 h 2286000"/>
              <a:gd name="csX29" fmla="*/ 1153885 w 10248900"/>
              <a:gd name="csY29" fmla="*/ 1845129 h 2286000"/>
              <a:gd name="csX30" fmla="*/ 1170214 w 10248900"/>
              <a:gd name="csY30" fmla="*/ 1856015 h 2286000"/>
              <a:gd name="csX31" fmla="*/ 1208314 w 10248900"/>
              <a:gd name="csY31" fmla="*/ 1877786 h 2286000"/>
              <a:gd name="csX32" fmla="*/ 1295400 w 10248900"/>
              <a:gd name="csY32" fmla="*/ 1894115 h 2286000"/>
              <a:gd name="csX33" fmla="*/ 1643743 w 10248900"/>
              <a:gd name="csY33" fmla="*/ 1921329 h 2286000"/>
              <a:gd name="csX34" fmla="*/ 1692728 w 10248900"/>
              <a:gd name="csY34" fmla="*/ 1981200 h 2286000"/>
              <a:gd name="csX35" fmla="*/ 1719943 w 10248900"/>
              <a:gd name="csY35" fmla="*/ 2013857 h 2286000"/>
              <a:gd name="csX36" fmla="*/ 1752600 w 10248900"/>
              <a:gd name="csY36" fmla="*/ 2046515 h 2286000"/>
              <a:gd name="csX37" fmla="*/ 1779814 w 10248900"/>
              <a:gd name="csY37" fmla="*/ 2068286 h 2286000"/>
              <a:gd name="csX38" fmla="*/ 1801585 w 10248900"/>
              <a:gd name="csY38" fmla="*/ 2095500 h 2286000"/>
              <a:gd name="csX39" fmla="*/ 1839685 w 10248900"/>
              <a:gd name="csY39" fmla="*/ 2128157 h 2286000"/>
              <a:gd name="csX40" fmla="*/ 1872343 w 10248900"/>
              <a:gd name="csY40" fmla="*/ 2160815 h 2286000"/>
              <a:gd name="csX41" fmla="*/ 1894114 w 10248900"/>
              <a:gd name="csY41" fmla="*/ 2182586 h 2286000"/>
              <a:gd name="csX42" fmla="*/ 1932214 w 10248900"/>
              <a:gd name="csY42" fmla="*/ 2204357 h 2286000"/>
              <a:gd name="csX43" fmla="*/ 1959428 w 10248900"/>
              <a:gd name="csY43" fmla="*/ 2226129 h 2286000"/>
              <a:gd name="csX44" fmla="*/ 1970314 w 10248900"/>
              <a:gd name="csY44" fmla="*/ 2242457 h 2286000"/>
              <a:gd name="csX45" fmla="*/ 2002971 w 10248900"/>
              <a:gd name="csY45" fmla="*/ 2269672 h 2286000"/>
              <a:gd name="csX46" fmla="*/ 2057400 w 10248900"/>
              <a:gd name="csY46" fmla="*/ 2090057 h 2286000"/>
              <a:gd name="csX47" fmla="*/ 2073728 w 10248900"/>
              <a:gd name="csY47" fmla="*/ 2035629 h 2286000"/>
              <a:gd name="csX48" fmla="*/ 2177143 w 10248900"/>
              <a:gd name="csY48" fmla="*/ 1747157 h 2286000"/>
              <a:gd name="csX49" fmla="*/ 2193471 w 10248900"/>
              <a:gd name="csY49" fmla="*/ 1676400 h 2286000"/>
              <a:gd name="csX50" fmla="*/ 2237014 w 10248900"/>
              <a:gd name="csY50" fmla="*/ 1583872 h 2286000"/>
              <a:gd name="csX51" fmla="*/ 2264228 w 10248900"/>
              <a:gd name="csY51" fmla="*/ 1507672 h 2286000"/>
              <a:gd name="csX52" fmla="*/ 2313214 w 10248900"/>
              <a:gd name="csY52" fmla="*/ 1333500 h 2286000"/>
              <a:gd name="csX53" fmla="*/ 2351314 w 10248900"/>
              <a:gd name="csY53" fmla="*/ 1224643 h 2286000"/>
              <a:gd name="csX54" fmla="*/ 2367643 w 10248900"/>
              <a:gd name="csY54" fmla="*/ 1202872 h 2286000"/>
              <a:gd name="csX55" fmla="*/ 2378528 w 10248900"/>
              <a:gd name="csY55" fmla="*/ 1159329 h 2286000"/>
              <a:gd name="csX56" fmla="*/ 2389414 w 10248900"/>
              <a:gd name="csY56" fmla="*/ 1137557 h 2286000"/>
              <a:gd name="csX57" fmla="*/ 2394857 w 10248900"/>
              <a:gd name="csY57" fmla="*/ 1110343 h 2286000"/>
              <a:gd name="csX58" fmla="*/ 2422071 w 10248900"/>
              <a:gd name="csY58" fmla="*/ 1088572 h 2286000"/>
              <a:gd name="csX59" fmla="*/ 2487385 w 10248900"/>
              <a:gd name="csY59" fmla="*/ 1023257 h 2286000"/>
              <a:gd name="csX60" fmla="*/ 2520043 w 10248900"/>
              <a:gd name="csY60" fmla="*/ 996043 h 2286000"/>
              <a:gd name="csX61" fmla="*/ 2569028 w 10248900"/>
              <a:gd name="csY61" fmla="*/ 957943 h 2286000"/>
              <a:gd name="csX62" fmla="*/ 2601685 w 10248900"/>
              <a:gd name="csY62" fmla="*/ 947057 h 2286000"/>
              <a:gd name="csX63" fmla="*/ 2623457 w 10248900"/>
              <a:gd name="csY63" fmla="*/ 936172 h 2286000"/>
              <a:gd name="csX64" fmla="*/ 2672443 w 10248900"/>
              <a:gd name="csY64" fmla="*/ 903515 h 2286000"/>
              <a:gd name="csX65" fmla="*/ 2705100 w 10248900"/>
              <a:gd name="csY65" fmla="*/ 870857 h 2286000"/>
              <a:gd name="csX66" fmla="*/ 2743200 w 10248900"/>
              <a:gd name="csY66" fmla="*/ 838200 h 2286000"/>
              <a:gd name="csX67" fmla="*/ 2770414 w 10248900"/>
              <a:gd name="csY67" fmla="*/ 805543 h 2286000"/>
              <a:gd name="csX68" fmla="*/ 2781300 w 10248900"/>
              <a:gd name="csY68" fmla="*/ 783772 h 2286000"/>
              <a:gd name="csX69" fmla="*/ 2803071 w 10248900"/>
              <a:gd name="csY69" fmla="*/ 772886 h 2286000"/>
              <a:gd name="csX70" fmla="*/ 3064328 w 10248900"/>
              <a:gd name="csY70" fmla="*/ 794657 h 2286000"/>
              <a:gd name="csX71" fmla="*/ 3091543 w 10248900"/>
              <a:gd name="csY71" fmla="*/ 800100 h 2286000"/>
              <a:gd name="csX72" fmla="*/ 3200400 w 10248900"/>
              <a:gd name="csY72" fmla="*/ 778329 h 2286000"/>
              <a:gd name="csX73" fmla="*/ 3238500 w 10248900"/>
              <a:gd name="csY73" fmla="*/ 734786 h 2286000"/>
              <a:gd name="csX74" fmla="*/ 3271157 w 10248900"/>
              <a:gd name="csY74" fmla="*/ 702129 h 2286000"/>
              <a:gd name="csX75" fmla="*/ 3358243 w 10248900"/>
              <a:gd name="csY75" fmla="*/ 620486 h 2286000"/>
              <a:gd name="csX76" fmla="*/ 3429000 w 10248900"/>
              <a:gd name="csY76" fmla="*/ 538843 h 2286000"/>
              <a:gd name="csX77" fmla="*/ 3494314 w 10248900"/>
              <a:gd name="csY77" fmla="*/ 484415 h 2286000"/>
              <a:gd name="csX78" fmla="*/ 3543300 w 10248900"/>
              <a:gd name="csY78" fmla="*/ 440872 h 2286000"/>
              <a:gd name="csX79" fmla="*/ 3586843 w 10248900"/>
              <a:gd name="csY79" fmla="*/ 391886 h 2286000"/>
              <a:gd name="csX80" fmla="*/ 3603171 w 10248900"/>
              <a:gd name="csY80" fmla="*/ 386443 h 2286000"/>
              <a:gd name="csX81" fmla="*/ 3864428 w 10248900"/>
              <a:gd name="csY81" fmla="*/ 391886 h 2286000"/>
              <a:gd name="csX82" fmla="*/ 3907971 w 10248900"/>
              <a:gd name="csY82" fmla="*/ 402772 h 2286000"/>
              <a:gd name="csX83" fmla="*/ 3946071 w 10248900"/>
              <a:gd name="csY83" fmla="*/ 408215 h 2286000"/>
              <a:gd name="csX84" fmla="*/ 4016828 w 10248900"/>
              <a:gd name="csY84" fmla="*/ 468086 h 2286000"/>
              <a:gd name="csX85" fmla="*/ 4120243 w 10248900"/>
              <a:gd name="csY85" fmla="*/ 566057 h 2286000"/>
              <a:gd name="csX86" fmla="*/ 4191000 w 10248900"/>
              <a:gd name="csY86" fmla="*/ 664029 h 2286000"/>
              <a:gd name="csX87" fmla="*/ 4201885 w 10248900"/>
              <a:gd name="csY87" fmla="*/ 696686 h 2286000"/>
              <a:gd name="csX88" fmla="*/ 4218214 w 10248900"/>
              <a:gd name="csY88" fmla="*/ 707572 h 2286000"/>
              <a:gd name="csX89" fmla="*/ 4278085 w 10248900"/>
              <a:gd name="csY89" fmla="*/ 751115 h 2286000"/>
              <a:gd name="csX90" fmla="*/ 4316185 w 10248900"/>
              <a:gd name="csY90" fmla="*/ 767443 h 2286000"/>
              <a:gd name="csX91" fmla="*/ 4343400 w 10248900"/>
              <a:gd name="csY91" fmla="*/ 783772 h 2286000"/>
              <a:gd name="csX92" fmla="*/ 4419600 w 10248900"/>
              <a:gd name="csY92" fmla="*/ 707572 h 2286000"/>
              <a:gd name="csX93" fmla="*/ 4523014 w 10248900"/>
              <a:gd name="csY93" fmla="*/ 571500 h 2286000"/>
              <a:gd name="csX94" fmla="*/ 4561114 w 10248900"/>
              <a:gd name="csY94" fmla="*/ 538843 h 2286000"/>
              <a:gd name="csX95" fmla="*/ 4599214 w 10248900"/>
              <a:gd name="csY95" fmla="*/ 500743 h 2286000"/>
              <a:gd name="csX96" fmla="*/ 4631871 w 10248900"/>
              <a:gd name="csY96" fmla="*/ 473529 h 2286000"/>
              <a:gd name="csX97" fmla="*/ 4642757 w 10248900"/>
              <a:gd name="csY97" fmla="*/ 457200 h 2286000"/>
              <a:gd name="csX98" fmla="*/ 4680857 w 10248900"/>
              <a:gd name="csY98" fmla="*/ 440872 h 2286000"/>
              <a:gd name="csX99" fmla="*/ 4729843 w 10248900"/>
              <a:gd name="csY99" fmla="*/ 424543 h 2286000"/>
              <a:gd name="csX100" fmla="*/ 4746171 w 10248900"/>
              <a:gd name="csY100" fmla="*/ 419100 h 2286000"/>
              <a:gd name="csX101" fmla="*/ 4806043 w 10248900"/>
              <a:gd name="csY101" fmla="*/ 408215 h 2286000"/>
              <a:gd name="csX102" fmla="*/ 5116285 w 10248900"/>
              <a:gd name="csY102" fmla="*/ 419100 h 2286000"/>
              <a:gd name="csX103" fmla="*/ 5165271 w 10248900"/>
              <a:gd name="csY103" fmla="*/ 511629 h 2286000"/>
              <a:gd name="csX104" fmla="*/ 5257800 w 10248900"/>
              <a:gd name="csY104" fmla="*/ 767443 h 2286000"/>
              <a:gd name="csX105" fmla="*/ 5295900 w 10248900"/>
              <a:gd name="csY105" fmla="*/ 881743 h 2286000"/>
              <a:gd name="csX106" fmla="*/ 5328557 w 10248900"/>
              <a:gd name="csY106" fmla="*/ 957943 h 2286000"/>
              <a:gd name="csX107" fmla="*/ 5350328 w 10248900"/>
              <a:gd name="csY107" fmla="*/ 1017815 h 2286000"/>
              <a:gd name="csX108" fmla="*/ 5372100 w 10248900"/>
              <a:gd name="csY108" fmla="*/ 1061357 h 2286000"/>
              <a:gd name="csX109" fmla="*/ 5388428 w 10248900"/>
              <a:gd name="csY109" fmla="*/ 1099457 h 2286000"/>
              <a:gd name="csX110" fmla="*/ 5421085 w 10248900"/>
              <a:gd name="csY110" fmla="*/ 1159329 h 2286000"/>
              <a:gd name="csX111" fmla="*/ 5464628 w 10248900"/>
              <a:gd name="csY111" fmla="*/ 1224643 h 2286000"/>
              <a:gd name="csX112" fmla="*/ 5480957 w 10248900"/>
              <a:gd name="csY112" fmla="*/ 1273629 h 2286000"/>
              <a:gd name="csX113" fmla="*/ 5508171 w 10248900"/>
              <a:gd name="csY113" fmla="*/ 1322615 h 2286000"/>
              <a:gd name="csX114" fmla="*/ 5524500 w 10248900"/>
              <a:gd name="csY114" fmla="*/ 1333500 h 2286000"/>
              <a:gd name="csX115" fmla="*/ 5535385 w 10248900"/>
              <a:gd name="csY115" fmla="*/ 1355272 h 2286000"/>
              <a:gd name="csX116" fmla="*/ 5551714 w 10248900"/>
              <a:gd name="csY116" fmla="*/ 1371600 h 2286000"/>
              <a:gd name="csX117" fmla="*/ 5562600 w 10248900"/>
              <a:gd name="csY117" fmla="*/ 1420586 h 2286000"/>
              <a:gd name="csX118" fmla="*/ 5568043 w 10248900"/>
              <a:gd name="csY118" fmla="*/ 1567543 h 2286000"/>
              <a:gd name="csX119" fmla="*/ 5747657 w 10248900"/>
              <a:gd name="csY119" fmla="*/ 1747157 h 2286000"/>
              <a:gd name="csX120" fmla="*/ 5791200 w 10248900"/>
              <a:gd name="csY120" fmla="*/ 1785257 h 2286000"/>
              <a:gd name="csX121" fmla="*/ 5878285 w 10248900"/>
              <a:gd name="csY121" fmla="*/ 1866900 h 2286000"/>
              <a:gd name="csX122" fmla="*/ 5905500 w 10248900"/>
              <a:gd name="csY122" fmla="*/ 1877786 h 2286000"/>
              <a:gd name="csX123" fmla="*/ 5921828 w 10248900"/>
              <a:gd name="csY123" fmla="*/ 1899557 h 2286000"/>
              <a:gd name="csX124" fmla="*/ 5970814 w 10248900"/>
              <a:gd name="csY124" fmla="*/ 1845129 h 2286000"/>
              <a:gd name="csX125" fmla="*/ 6003471 w 10248900"/>
              <a:gd name="csY125" fmla="*/ 1817915 h 2286000"/>
              <a:gd name="csX126" fmla="*/ 6074228 w 10248900"/>
              <a:gd name="csY126" fmla="*/ 1730829 h 2286000"/>
              <a:gd name="csX127" fmla="*/ 6117771 w 10248900"/>
              <a:gd name="csY127" fmla="*/ 1687286 h 2286000"/>
              <a:gd name="csX128" fmla="*/ 6166757 w 10248900"/>
              <a:gd name="csY128" fmla="*/ 1632857 h 2286000"/>
              <a:gd name="csX129" fmla="*/ 6210300 w 10248900"/>
              <a:gd name="csY129" fmla="*/ 1594757 h 2286000"/>
              <a:gd name="csX130" fmla="*/ 6232071 w 10248900"/>
              <a:gd name="csY130" fmla="*/ 1567543 h 2286000"/>
              <a:gd name="csX131" fmla="*/ 6291943 w 10248900"/>
              <a:gd name="csY131" fmla="*/ 1524000 h 2286000"/>
              <a:gd name="csX132" fmla="*/ 6302828 w 10248900"/>
              <a:gd name="csY132" fmla="*/ 1507672 h 2286000"/>
              <a:gd name="csX133" fmla="*/ 6319157 w 10248900"/>
              <a:gd name="csY133" fmla="*/ 1485900 h 2286000"/>
              <a:gd name="csX134" fmla="*/ 6373585 w 10248900"/>
              <a:gd name="csY134" fmla="*/ 1344386 h 2286000"/>
              <a:gd name="csX135" fmla="*/ 6471557 w 10248900"/>
              <a:gd name="csY135" fmla="*/ 1132115 h 2286000"/>
              <a:gd name="csX136" fmla="*/ 6547757 w 10248900"/>
              <a:gd name="csY136" fmla="*/ 974272 h 2286000"/>
              <a:gd name="csX137" fmla="*/ 6585857 w 10248900"/>
              <a:gd name="csY137" fmla="*/ 919843 h 2286000"/>
              <a:gd name="csX138" fmla="*/ 6602185 w 10248900"/>
              <a:gd name="csY138" fmla="*/ 887186 h 2286000"/>
              <a:gd name="csX139" fmla="*/ 6623957 w 10248900"/>
              <a:gd name="csY139" fmla="*/ 870857 h 2286000"/>
              <a:gd name="csX140" fmla="*/ 6645728 w 10248900"/>
              <a:gd name="csY140" fmla="*/ 849086 h 2286000"/>
              <a:gd name="csX141" fmla="*/ 6683828 w 10248900"/>
              <a:gd name="csY141" fmla="*/ 821872 h 2286000"/>
              <a:gd name="csX142" fmla="*/ 6743700 w 10248900"/>
              <a:gd name="csY142" fmla="*/ 827315 h 2286000"/>
              <a:gd name="csX143" fmla="*/ 7015843 w 10248900"/>
              <a:gd name="csY143" fmla="*/ 957943 h 2286000"/>
              <a:gd name="csX144" fmla="*/ 7113814 w 10248900"/>
              <a:gd name="csY144" fmla="*/ 1028700 h 2286000"/>
              <a:gd name="csX145" fmla="*/ 7233557 w 10248900"/>
              <a:gd name="csY145" fmla="*/ 854529 h 2286000"/>
              <a:gd name="csX146" fmla="*/ 7347857 w 10248900"/>
              <a:gd name="csY146" fmla="*/ 674915 h 2286000"/>
              <a:gd name="csX147" fmla="*/ 7456714 w 10248900"/>
              <a:gd name="csY147" fmla="*/ 489857 h 2286000"/>
              <a:gd name="csX148" fmla="*/ 7500257 w 10248900"/>
              <a:gd name="csY148" fmla="*/ 424543 h 2286000"/>
              <a:gd name="csX149" fmla="*/ 7505700 w 10248900"/>
              <a:gd name="csY149" fmla="*/ 408215 h 2286000"/>
              <a:gd name="csX150" fmla="*/ 7522028 w 10248900"/>
              <a:gd name="csY150" fmla="*/ 402772 h 2286000"/>
              <a:gd name="csX151" fmla="*/ 7598228 w 10248900"/>
              <a:gd name="csY151" fmla="*/ 337457 h 2286000"/>
              <a:gd name="csX152" fmla="*/ 7652657 w 10248900"/>
              <a:gd name="csY152" fmla="*/ 283029 h 2286000"/>
              <a:gd name="csX153" fmla="*/ 7701643 w 10248900"/>
              <a:gd name="csY153" fmla="*/ 228600 h 2286000"/>
              <a:gd name="csX154" fmla="*/ 7756071 w 10248900"/>
              <a:gd name="csY154" fmla="*/ 185057 h 2286000"/>
              <a:gd name="csX155" fmla="*/ 7794171 w 10248900"/>
              <a:gd name="csY155" fmla="*/ 130629 h 2286000"/>
              <a:gd name="csX156" fmla="*/ 7859485 w 10248900"/>
              <a:gd name="csY156" fmla="*/ 70757 h 2286000"/>
              <a:gd name="csX157" fmla="*/ 7881257 w 10248900"/>
              <a:gd name="csY157" fmla="*/ 48986 h 2286000"/>
              <a:gd name="csX158" fmla="*/ 7919357 w 10248900"/>
              <a:gd name="csY158" fmla="*/ 21772 h 2286000"/>
              <a:gd name="csX159" fmla="*/ 8066314 w 10248900"/>
              <a:gd name="csY159" fmla="*/ 0 h 2286000"/>
              <a:gd name="csX160" fmla="*/ 8311243 w 10248900"/>
              <a:gd name="csY160" fmla="*/ 5443 h 2286000"/>
              <a:gd name="csX161" fmla="*/ 8322128 w 10248900"/>
              <a:gd name="csY161" fmla="*/ 27215 h 2286000"/>
              <a:gd name="csX162" fmla="*/ 8458200 w 10248900"/>
              <a:gd name="csY162" fmla="*/ 174172 h 2286000"/>
              <a:gd name="csX163" fmla="*/ 8556171 w 10248900"/>
              <a:gd name="csY163" fmla="*/ 315686 h 2286000"/>
              <a:gd name="csX164" fmla="*/ 8583385 w 10248900"/>
              <a:gd name="csY164" fmla="*/ 353786 h 2286000"/>
              <a:gd name="csX165" fmla="*/ 8599714 w 10248900"/>
              <a:gd name="csY165" fmla="*/ 386443 h 2286000"/>
              <a:gd name="csX166" fmla="*/ 8632371 w 10248900"/>
              <a:gd name="csY166" fmla="*/ 408215 h 2286000"/>
              <a:gd name="csX167" fmla="*/ 8665028 w 10248900"/>
              <a:gd name="csY167" fmla="*/ 435429 h 2286000"/>
              <a:gd name="csX168" fmla="*/ 8681357 w 10248900"/>
              <a:gd name="csY168" fmla="*/ 446315 h 2286000"/>
              <a:gd name="csX169" fmla="*/ 8746671 w 10248900"/>
              <a:gd name="csY169" fmla="*/ 522515 h 2286000"/>
              <a:gd name="csX170" fmla="*/ 8871857 w 10248900"/>
              <a:gd name="csY170" fmla="*/ 718457 h 2286000"/>
              <a:gd name="csX171" fmla="*/ 8937171 w 10248900"/>
              <a:gd name="csY171" fmla="*/ 821872 h 2286000"/>
              <a:gd name="csX172" fmla="*/ 8986157 w 10248900"/>
              <a:gd name="csY172" fmla="*/ 919843 h 2286000"/>
              <a:gd name="csX173" fmla="*/ 9144000 w 10248900"/>
              <a:gd name="csY173" fmla="*/ 1137557 h 2286000"/>
              <a:gd name="csX174" fmla="*/ 9209314 w 10248900"/>
              <a:gd name="csY174" fmla="*/ 1219200 h 2286000"/>
              <a:gd name="csX175" fmla="*/ 9345385 w 10248900"/>
              <a:gd name="csY175" fmla="*/ 1458686 h 2286000"/>
              <a:gd name="csX176" fmla="*/ 9378043 w 10248900"/>
              <a:gd name="csY176" fmla="*/ 1518557 h 2286000"/>
              <a:gd name="csX177" fmla="*/ 9399814 w 10248900"/>
              <a:gd name="csY177" fmla="*/ 1578429 h 2286000"/>
              <a:gd name="csX178" fmla="*/ 9416143 w 10248900"/>
              <a:gd name="csY178" fmla="*/ 1627415 h 2286000"/>
              <a:gd name="csX179" fmla="*/ 9432471 w 10248900"/>
              <a:gd name="csY179" fmla="*/ 1698172 h 2286000"/>
              <a:gd name="csX180" fmla="*/ 9454243 w 10248900"/>
              <a:gd name="csY180" fmla="*/ 1741715 h 2286000"/>
              <a:gd name="csX181" fmla="*/ 9459685 w 10248900"/>
              <a:gd name="csY181" fmla="*/ 1774372 h 2286000"/>
              <a:gd name="csX182" fmla="*/ 9470571 w 10248900"/>
              <a:gd name="csY182" fmla="*/ 1790700 h 2286000"/>
              <a:gd name="csX183" fmla="*/ 9486900 w 10248900"/>
              <a:gd name="csY183" fmla="*/ 1817915 h 2286000"/>
              <a:gd name="csX184" fmla="*/ 9492343 w 10248900"/>
              <a:gd name="csY184" fmla="*/ 1850572 h 2286000"/>
              <a:gd name="csX185" fmla="*/ 9497785 w 10248900"/>
              <a:gd name="csY185" fmla="*/ 1866900 h 2286000"/>
              <a:gd name="csX186" fmla="*/ 9508671 w 10248900"/>
              <a:gd name="csY186" fmla="*/ 1850572 h 2286000"/>
              <a:gd name="csX187" fmla="*/ 9622971 w 10248900"/>
              <a:gd name="csY187" fmla="*/ 1524000 h 2286000"/>
              <a:gd name="csX188" fmla="*/ 9726385 w 10248900"/>
              <a:gd name="csY188" fmla="*/ 1268186 h 2286000"/>
              <a:gd name="csX189" fmla="*/ 9802585 w 10248900"/>
              <a:gd name="csY189" fmla="*/ 1028700 h 2286000"/>
              <a:gd name="csX190" fmla="*/ 9840685 w 10248900"/>
              <a:gd name="csY190" fmla="*/ 941615 h 2286000"/>
              <a:gd name="csX191" fmla="*/ 9857014 w 10248900"/>
              <a:gd name="csY191" fmla="*/ 887186 h 2286000"/>
              <a:gd name="csX192" fmla="*/ 9873343 w 10248900"/>
              <a:gd name="csY192" fmla="*/ 843643 h 2286000"/>
              <a:gd name="csX193" fmla="*/ 9971314 w 10248900"/>
              <a:gd name="csY193" fmla="*/ 647700 h 2286000"/>
              <a:gd name="csX194" fmla="*/ 10025743 w 10248900"/>
              <a:gd name="csY194" fmla="*/ 560615 h 2286000"/>
              <a:gd name="csX195" fmla="*/ 10123714 w 10248900"/>
              <a:gd name="csY195" fmla="*/ 473529 h 2286000"/>
              <a:gd name="csX196" fmla="*/ 10140043 w 10248900"/>
              <a:gd name="csY196" fmla="*/ 462643 h 2286000"/>
              <a:gd name="csX197" fmla="*/ 10167257 w 10248900"/>
              <a:gd name="csY197" fmla="*/ 435429 h 2286000"/>
              <a:gd name="csX198" fmla="*/ 10183585 w 10248900"/>
              <a:gd name="csY198" fmla="*/ 429986 h 2286000"/>
              <a:gd name="csX199" fmla="*/ 10248900 w 10248900"/>
              <a:gd name="csY199" fmla="*/ 429986 h 2286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  <a:cxn ang="0">
                <a:pos x="csX76" y="csY76"/>
              </a:cxn>
              <a:cxn ang="0">
                <a:pos x="csX77" y="csY77"/>
              </a:cxn>
              <a:cxn ang="0">
                <a:pos x="csX78" y="csY78"/>
              </a:cxn>
              <a:cxn ang="0">
                <a:pos x="csX79" y="csY79"/>
              </a:cxn>
              <a:cxn ang="0">
                <a:pos x="csX80" y="csY80"/>
              </a:cxn>
              <a:cxn ang="0">
                <a:pos x="csX81" y="csY81"/>
              </a:cxn>
              <a:cxn ang="0">
                <a:pos x="csX82" y="csY82"/>
              </a:cxn>
              <a:cxn ang="0">
                <a:pos x="csX83" y="csY83"/>
              </a:cxn>
              <a:cxn ang="0">
                <a:pos x="csX84" y="csY84"/>
              </a:cxn>
              <a:cxn ang="0">
                <a:pos x="csX85" y="csY85"/>
              </a:cxn>
              <a:cxn ang="0">
                <a:pos x="csX86" y="csY86"/>
              </a:cxn>
              <a:cxn ang="0">
                <a:pos x="csX87" y="csY87"/>
              </a:cxn>
              <a:cxn ang="0">
                <a:pos x="csX88" y="csY88"/>
              </a:cxn>
              <a:cxn ang="0">
                <a:pos x="csX89" y="csY89"/>
              </a:cxn>
              <a:cxn ang="0">
                <a:pos x="csX90" y="csY90"/>
              </a:cxn>
              <a:cxn ang="0">
                <a:pos x="csX91" y="csY91"/>
              </a:cxn>
              <a:cxn ang="0">
                <a:pos x="csX92" y="csY92"/>
              </a:cxn>
              <a:cxn ang="0">
                <a:pos x="csX93" y="csY93"/>
              </a:cxn>
              <a:cxn ang="0">
                <a:pos x="csX94" y="csY94"/>
              </a:cxn>
              <a:cxn ang="0">
                <a:pos x="csX95" y="csY95"/>
              </a:cxn>
              <a:cxn ang="0">
                <a:pos x="csX96" y="csY96"/>
              </a:cxn>
              <a:cxn ang="0">
                <a:pos x="csX97" y="csY97"/>
              </a:cxn>
              <a:cxn ang="0">
                <a:pos x="csX98" y="csY98"/>
              </a:cxn>
              <a:cxn ang="0">
                <a:pos x="csX99" y="csY99"/>
              </a:cxn>
              <a:cxn ang="0">
                <a:pos x="csX100" y="csY100"/>
              </a:cxn>
              <a:cxn ang="0">
                <a:pos x="csX101" y="csY101"/>
              </a:cxn>
              <a:cxn ang="0">
                <a:pos x="csX102" y="csY102"/>
              </a:cxn>
              <a:cxn ang="0">
                <a:pos x="csX103" y="csY103"/>
              </a:cxn>
              <a:cxn ang="0">
                <a:pos x="csX104" y="csY104"/>
              </a:cxn>
              <a:cxn ang="0">
                <a:pos x="csX105" y="csY105"/>
              </a:cxn>
              <a:cxn ang="0">
                <a:pos x="csX106" y="csY106"/>
              </a:cxn>
              <a:cxn ang="0">
                <a:pos x="csX107" y="csY107"/>
              </a:cxn>
              <a:cxn ang="0">
                <a:pos x="csX108" y="csY108"/>
              </a:cxn>
              <a:cxn ang="0">
                <a:pos x="csX109" y="csY109"/>
              </a:cxn>
              <a:cxn ang="0">
                <a:pos x="csX110" y="csY110"/>
              </a:cxn>
              <a:cxn ang="0">
                <a:pos x="csX111" y="csY111"/>
              </a:cxn>
              <a:cxn ang="0">
                <a:pos x="csX112" y="csY112"/>
              </a:cxn>
              <a:cxn ang="0">
                <a:pos x="csX113" y="csY113"/>
              </a:cxn>
              <a:cxn ang="0">
                <a:pos x="csX114" y="csY114"/>
              </a:cxn>
              <a:cxn ang="0">
                <a:pos x="csX115" y="csY115"/>
              </a:cxn>
              <a:cxn ang="0">
                <a:pos x="csX116" y="csY116"/>
              </a:cxn>
              <a:cxn ang="0">
                <a:pos x="csX117" y="csY117"/>
              </a:cxn>
              <a:cxn ang="0">
                <a:pos x="csX118" y="csY118"/>
              </a:cxn>
              <a:cxn ang="0">
                <a:pos x="csX119" y="csY119"/>
              </a:cxn>
              <a:cxn ang="0">
                <a:pos x="csX120" y="csY120"/>
              </a:cxn>
              <a:cxn ang="0">
                <a:pos x="csX121" y="csY121"/>
              </a:cxn>
              <a:cxn ang="0">
                <a:pos x="csX122" y="csY122"/>
              </a:cxn>
              <a:cxn ang="0">
                <a:pos x="csX123" y="csY123"/>
              </a:cxn>
              <a:cxn ang="0">
                <a:pos x="csX124" y="csY124"/>
              </a:cxn>
              <a:cxn ang="0">
                <a:pos x="csX125" y="csY125"/>
              </a:cxn>
              <a:cxn ang="0">
                <a:pos x="csX126" y="csY126"/>
              </a:cxn>
              <a:cxn ang="0">
                <a:pos x="csX127" y="csY127"/>
              </a:cxn>
              <a:cxn ang="0">
                <a:pos x="csX128" y="csY128"/>
              </a:cxn>
              <a:cxn ang="0">
                <a:pos x="csX129" y="csY129"/>
              </a:cxn>
              <a:cxn ang="0">
                <a:pos x="csX130" y="csY130"/>
              </a:cxn>
              <a:cxn ang="0">
                <a:pos x="csX131" y="csY131"/>
              </a:cxn>
              <a:cxn ang="0">
                <a:pos x="csX132" y="csY132"/>
              </a:cxn>
              <a:cxn ang="0">
                <a:pos x="csX133" y="csY133"/>
              </a:cxn>
              <a:cxn ang="0">
                <a:pos x="csX134" y="csY134"/>
              </a:cxn>
              <a:cxn ang="0">
                <a:pos x="csX135" y="csY135"/>
              </a:cxn>
              <a:cxn ang="0">
                <a:pos x="csX136" y="csY136"/>
              </a:cxn>
              <a:cxn ang="0">
                <a:pos x="csX137" y="csY137"/>
              </a:cxn>
              <a:cxn ang="0">
                <a:pos x="csX138" y="csY138"/>
              </a:cxn>
              <a:cxn ang="0">
                <a:pos x="csX139" y="csY139"/>
              </a:cxn>
              <a:cxn ang="0">
                <a:pos x="csX140" y="csY140"/>
              </a:cxn>
              <a:cxn ang="0">
                <a:pos x="csX141" y="csY141"/>
              </a:cxn>
              <a:cxn ang="0">
                <a:pos x="csX142" y="csY142"/>
              </a:cxn>
              <a:cxn ang="0">
                <a:pos x="csX143" y="csY143"/>
              </a:cxn>
              <a:cxn ang="0">
                <a:pos x="csX144" y="csY144"/>
              </a:cxn>
              <a:cxn ang="0">
                <a:pos x="csX145" y="csY145"/>
              </a:cxn>
              <a:cxn ang="0">
                <a:pos x="csX146" y="csY146"/>
              </a:cxn>
              <a:cxn ang="0">
                <a:pos x="csX147" y="csY147"/>
              </a:cxn>
              <a:cxn ang="0">
                <a:pos x="csX148" y="csY148"/>
              </a:cxn>
              <a:cxn ang="0">
                <a:pos x="csX149" y="csY149"/>
              </a:cxn>
              <a:cxn ang="0">
                <a:pos x="csX150" y="csY150"/>
              </a:cxn>
              <a:cxn ang="0">
                <a:pos x="csX151" y="csY151"/>
              </a:cxn>
              <a:cxn ang="0">
                <a:pos x="csX152" y="csY152"/>
              </a:cxn>
              <a:cxn ang="0">
                <a:pos x="csX153" y="csY153"/>
              </a:cxn>
              <a:cxn ang="0">
                <a:pos x="csX154" y="csY154"/>
              </a:cxn>
              <a:cxn ang="0">
                <a:pos x="csX155" y="csY155"/>
              </a:cxn>
              <a:cxn ang="0">
                <a:pos x="csX156" y="csY156"/>
              </a:cxn>
              <a:cxn ang="0">
                <a:pos x="csX157" y="csY157"/>
              </a:cxn>
              <a:cxn ang="0">
                <a:pos x="csX158" y="csY158"/>
              </a:cxn>
              <a:cxn ang="0">
                <a:pos x="csX159" y="csY159"/>
              </a:cxn>
              <a:cxn ang="0">
                <a:pos x="csX160" y="csY160"/>
              </a:cxn>
              <a:cxn ang="0">
                <a:pos x="csX161" y="csY161"/>
              </a:cxn>
              <a:cxn ang="0">
                <a:pos x="csX162" y="csY162"/>
              </a:cxn>
              <a:cxn ang="0">
                <a:pos x="csX163" y="csY163"/>
              </a:cxn>
              <a:cxn ang="0">
                <a:pos x="csX164" y="csY164"/>
              </a:cxn>
              <a:cxn ang="0">
                <a:pos x="csX165" y="csY165"/>
              </a:cxn>
              <a:cxn ang="0">
                <a:pos x="csX166" y="csY166"/>
              </a:cxn>
              <a:cxn ang="0">
                <a:pos x="csX167" y="csY167"/>
              </a:cxn>
              <a:cxn ang="0">
                <a:pos x="csX168" y="csY168"/>
              </a:cxn>
              <a:cxn ang="0">
                <a:pos x="csX169" y="csY169"/>
              </a:cxn>
              <a:cxn ang="0">
                <a:pos x="csX170" y="csY170"/>
              </a:cxn>
              <a:cxn ang="0">
                <a:pos x="csX171" y="csY171"/>
              </a:cxn>
              <a:cxn ang="0">
                <a:pos x="csX172" y="csY172"/>
              </a:cxn>
              <a:cxn ang="0">
                <a:pos x="csX173" y="csY173"/>
              </a:cxn>
              <a:cxn ang="0">
                <a:pos x="csX174" y="csY174"/>
              </a:cxn>
              <a:cxn ang="0">
                <a:pos x="csX175" y="csY175"/>
              </a:cxn>
              <a:cxn ang="0">
                <a:pos x="csX176" y="csY176"/>
              </a:cxn>
              <a:cxn ang="0">
                <a:pos x="csX177" y="csY177"/>
              </a:cxn>
              <a:cxn ang="0">
                <a:pos x="csX178" y="csY178"/>
              </a:cxn>
              <a:cxn ang="0">
                <a:pos x="csX179" y="csY179"/>
              </a:cxn>
              <a:cxn ang="0">
                <a:pos x="csX180" y="csY180"/>
              </a:cxn>
              <a:cxn ang="0">
                <a:pos x="csX181" y="csY181"/>
              </a:cxn>
              <a:cxn ang="0">
                <a:pos x="csX182" y="csY182"/>
              </a:cxn>
              <a:cxn ang="0">
                <a:pos x="csX183" y="csY183"/>
              </a:cxn>
              <a:cxn ang="0">
                <a:pos x="csX184" y="csY184"/>
              </a:cxn>
              <a:cxn ang="0">
                <a:pos x="csX185" y="csY185"/>
              </a:cxn>
              <a:cxn ang="0">
                <a:pos x="csX186" y="csY186"/>
              </a:cxn>
              <a:cxn ang="0">
                <a:pos x="csX187" y="csY187"/>
              </a:cxn>
              <a:cxn ang="0">
                <a:pos x="csX188" y="csY188"/>
              </a:cxn>
              <a:cxn ang="0">
                <a:pos x="csX189" y="csY189"/>
              </a:cxn>
              <a:cxn ang="0">
                <a:pos x="csX190" y="csY190"/>
              </a:cxn>
              <a:cxn ang="0">
                <a:pos x="csX191" y="csY191"/>
              </a:cxn>
              <a:cxn ang="0">
                <a:pos x="csX192" y="csY192"/>
              </a:cxn>
              <a:cxn ang="0">
                <a:pos x="csX193" y="csY193"/>
              </a:cxn>
              <a:cxn ang="0">
                <a:pos x="csX194" y="csY194"/>
              </a:cxn>
              <a:cxn ang="0">
                <a:pos x="csX195" y="csY195"/>
              </a:cxn>
              <a:cxn ang="0">
                <a:pos x="csX196" y="csY196"/>
              </a:cxn>
              <a:cxn ang="0">
                <a:pos x="csX197" y="csY197"/>
              </a:cxn>
              <a:cxn ang="0">
                <a:pos x="csX198" y="csY198"/>
              </a:cxn>
              <a:cxn ang="0">
                <a:pos x="csX199" y="csY199"/>
              </a:cxn>
            </a:cxnLst>
            <a:rect l="l" t="t" r="r" b="b"/>
            <a:pathLst>
              <a:path w="10248900" h="2286000">
                <a:moveTo>
                  <a:pt x="0" y="2286000"/>
                </a:moveTo>
                <a:cubicBezTo>
                  <a:pt x="57528" y="2251484"/>
                  <a:pt x="-5585" y="2292343"/>
                  <a:pt x="65314" y="2231572"/>
                </a:cubicBezTo>
                <a:cubicBezTo>
                  <a:pt x="86077" y="2213775"/>
                  <a:pt x="107617" y="2201835"/>
                  <a:pt x="130628" y="2188029"/>
                </a:cubicBezTo>
                <a:cubicBezTo>
                  <a:pt x="136071" y="2180772"/>
                  <a:pt x="140542" y="2172672"/>
                  <a:pt x="146957" y="2166257"/>
                </a:cubicBezTo>
                <a:cubicBezTo>
                  <a:pt x="151582" y="2161632"/>
                  <a:pt x="157962" y="2159174"/>
                  <a:pt x="163285" y="2155372"/>
                </a:cubicBezTo>
                <a:cubicBezTo>
                  <a:pt x="170667" y="2150099"/>
                  <a:pt x="178642" y="2145458"/>
                  <a:pt x="185057" y="2139043"/>
                </a:cubicBezTo>
                <a:cubicBezTo>
                  <a:pt x="193271" y="2130829"/>
                  <a:pt x="198883" y="2120304"/>
                  <a:pt x="206828" y="2111829"/>
                </a:cubicBezTo>
                <a:cubicBezTo>
                  <a:pt x="226131" y="2091239"/>
                  <a:pt x="266700" y="2051957"/>
                  <a:pt x="266700" y="2051957"/>
                </a:cubicBezTo>
                <a:cubicBezTo>
                  <a:pt x="270328" y="2044700"/>
                  <a:pt x="272391" y="2036419"/>
                  <a:pt x="277585" y="2030186"/>
                </a:cubicBezTo>
                <a:cubicBezTo>
                  <a:pt x="290726" y="2014417"/>
                  <a:pt x="321128" y="1986643"/>
                  <a:pt x="321128" y="1986643"/>
                </a:cubicBezTo>
                <a:cubicBezTo>
                  <a:pt x="329939" y="1951402"/>
                  <a:pt x="319737" y="1976338"/>
                  <a:pt x="342900" y="1948543"/>
                </a:cubicBezTo>
                <a:cubicBezTo>
                  <a:pt x="356143" y="1932651"/>
                  <a:pt x="364451" y="1911969"/>
                  <a:pt x="381000" y="1899557"/>
                </a:cubicBezTo>
                <a:cubicBezTo>
                  <a:pt x="395514" y="1888671"/>
                  <a:pt x="409447" y="1876964"/>
                  <a:pt x="424543" y="1866900"/>
                </a:cubicBezTo>
                <a:cubicBezTo>
                  <a:pt x="435429" y="1859643"/>
                  <a:pt x="447354" y="1853744"/>
                  <a:pt x="457200" y="1845129"/>
                </a:cubicBezTo>
                <a:cubicBezTo>
                  <a:pt x="491005" y="1815549"/>
                  <a:pt x="522113" y="1783013"/>
                  <a:pt x="555171" y="1752600"/>
                </a:cubicBezTo>
                <a:cubicBezTo>
                  <a:pt x="567481" y="1741275"/>
                  <a:pt x="581443" y="1731771"/>
                  <a:pt x="593271" y="1719943"/>
                </a:cubicBezTo>
                <a:cubicBezTo>
                  <a:pt x="680646" y="1632568"/>
                  <a:pt x="586603" y="1724312"/>
                  <a:pt x="664028" y="1654629"/>
                </a:cubicBezTo>
                <a:cubicBezTo>
                  <a:pt x="698414" y="1623682"/>
                  <a:pt x="671184" y="1640165"/>
                  <a:pt x="707571" y="1621972"/>
                </a:cubicBezTo>
                <a:cubicBezTo>
                  <a:pt x="716642" y="1611086"/>
                  <a:pt x="724121" y="1598646"/>
                  <a:pt x="734785" y="1589315"/>
                </a:cubicBezTo>
                <a:cubicBezTo>
                  <a:pt x="753356" y="1573065"/>
                  <a:pt x="794657" y="1545772"/>
                  <a:pt x="794657" y="1545772"/>
                </a:cubicBezTo>
                <a:cubicBezTo>
                  <a:pt x="816205" y="1513449"/>
                  <a:pt x="801519" y="1523777"/>
                  <a:pt x="859971" y="1556657"/>
                </a:cubicBezTo>
                <a:cubicBezTo>
                  <a:pt x="890346" y="1573743"/>
                  <a:pt x="901134" y="1584740"/>
                  <a:pt x="925285" y="1611086"/>
                </a:cubicBezTo>
                <a:cubicBezTo>
                  <a:pt x="934860" y="1621532"/>
                  <a:pt x="941967" y="1634264"/>
                  <a:pt x="952500" y="1643743"/>
                </a:cubicBezTo>
                <a:cubicBezTo>
                  <a:pt x="960363" y="1650820"/>
                  <a:pt x="970643" y="1654629"/>
                  <a:pt x="979714" y="1660072"/>
                </a:cubicBezTo>
                <a:cubicBezTo>
                  <a:pt x="983343" y="1665515"/>
                  <a:pt x="987355" y="1670720"/>
                  <a:pt x="990600" y="1676400"/>
                </a:cubicBezTo>
                <a:cubicBezTo>
                  <a:pt x="994626" y="1683445"/>
                  <a:pt x="996291" y="1691939"/>
                  <a:pt x="1001485" y="1698172"/>
                </a:cubicBezTo>
                <a:cubicBezTo>
                  <a:pt x="1005673" y="1703197"/>
                  <a:pt x="1012371" y="1705429"/>
                  <a:pt x="1017814" y="1709057"/>
                </a:cubicBezTo>
                <a:cubicBezTo>
                  <a:pt x="1022871" y="1724229"/>
                  <a:pt x="1033832" y="1762243"/>
                  <a:pt x="1045028" y="1774372"/>
                </a:cubicBezTo>
                <a:cubicBezTo>
                  <a:pt x="1060881" y="1791546"/>
                  <a:pt x="1097490" y="1815852"/>
                  <a:pt x="1121228" y="1828800"/>
                </a:cubicBezTo>
                <a:cubicBezTo>
                  <a:pt x="1131913" y="1834628"/>
                  <a:pt x="1143246" y="1839218"/>
                  <a:pt x="1153885" y="1845129"/>
                </a:cubicBezTo>
                <a:cubicBezTo>
                  <a:pt x="1159603" y="1848306"/>
                  <a:pt x="1164534" y="1852769"/>
                  <a:pt x="1170214" y="1856015"/>
                </a:cubicBezTo>
                <a:cubicBezTo>
                  <a:pt x="1218554" y="1883637"/>
                  <a:pt x="1168530" y="1851263"/>
                  <a:pt x="1208314" y="1877786"/>
                </a:cubicBezTo>
                <a:cubicBezTo>
                  <a:pt x="1232280" y="1925715"/>
                  <a:pt x="1205799" y="1889520"/>
                  <a:pt x="1295400" y="1894115"/>
                </a:cubicBezTo>
                <a:cubicBezTo>
                  <a:pt x="1411715" y="1900080"/>
                  <a:pt x="1527629" y="1912258"/>
                  <a:pt x="1643743" y="1921329"/>
                </a:cubicBezTo>
                <a:lnTo>
                  <a:pt x="1692728" y="1981200"/>
                </a:lnTo>
                <a:cubicBezTo>
                  <a:pt x="1701736" y="1992138"/>
                  <a:pt x="1709923" y="2003837"/>
                  <a:pt x="1719943" y="2013857"/>
                </a:cubicBezTo>
                <a:cubicBezTo>
                  <a:pt x="1730829" y="2024743"/>
                  <a:pt x="1741209" y="2036159"/>
                  <a:pt x="1752600" y="2046515"/>
                </a:cubicBezTo>
                <a:cubicBezTo>
                  <a:pt x="1761196" y="2054329"/>
                  <a:pt x="1771600" y="2060072"/>
                  <a:pt x="1779814" y="2068286"/>
                </a:cubicBezTo>
                <a:cubicBezTo>
                  <a:pt x="1788028" y="2076500"/>
                  <a:pt x="1793867" y="2086817"/>
                  <a:pt x="1801585" y="2095500"/>
                </a:cubicBezTo>
                <a:cubicBezTo>
                  <a:pt x="1820783" y="2117098"/>
                  <a:pt x="1819405" y="2114638"/>
                  <a:pt x="1839685" y="2128157"/>
                </a:cubicBezTo>
                <a:cubicBezTo>
                  <a:pt x="1860005" y="2168798"/>
                  <a:pt x="1837508" y="2134689"/>
                  <a:pt x="1872343" y="2160815"/>
                </a:cubicBezTo>
                <a:cubicBezTo>
                  <a:pt x="1880553" y="2166973"/>
                  <a:pt x="1886390" y="2175828"/>
                  <a:pt x="1894114" y="2182586"/>
                </a:cubicBezTo>
                <a:cubicBezTo>
                  <a:pt x="1914393" y="2200331"/>
                  <a:pt x="1911125" y="2197329"/>
                  <a:pt x="1932214" y="2204357"/>
                </a:cubicBezTo>
                <a:cubicBezTo>
                  <a:pt x="1941285" y="2211614"/>
                  <a:pt x="1951213" y="2217914"/>
                  <a:pt x="1959428" y="2226129"/>
                </a:cubicBezTo>
                <a:cubicBezTo>
                  <a:pt x="1964053" y="2230754"/>
                  <a:pt x="1966126" y="2237432"/>
                  <a:pt x="1970314" y="2242457"/>
                </a:cubicBezTo>
                <a:cubicBezTo>
                  <a:pt x="1983411" y="2258173"/>
                  <a:pt x="1986916" y="2258968"/>
                  <a:pt x="2002971" y="2269672"/>
                </a:cubicBezTo>
                <a:cubicBezTo>
                  <a:pt x="2065631" y="2050361"/>
                  <a:pt x="2009372" y="2241002"/>
                  <a:pt x="2057400" y="2090057"/>
                </a:cubicBezTo>
                <a:cubicBezTo>
                  <a:pt x="2063143" y="2072007"/>
                  <a:pt x="2067483" y="2053511"/>
                  <a:pt x="2073728" y="2035629"/>
                </a:cubicBezTo>
                <a:cubicBezTo>
                  <a:pt x="2107405" y="1939190"/>
                  <a:pt x="2154174" y="1846691"/>
                  <a:pt x="2177143" y="1747157"/>
                </a:cubicBezTo>
                <a:cubicBezTo>
                  <a:pt x="2182586" y="1723571"/>
                  <a:pt x="2186821" y="1699674"/>
                  <a:pt x="2193471" y="1676400"/>
                </a:cubicBezTo>
                <a:cubicBezTo>
                  <a:pt x="2212477" y="1609879"/>
                  <a:pt x="2206950" y="1653020"/>
                  <a:pt x="2237014" y="1583872"/>
                </a:cubicBezTo>
                <a:cubicBezTo>
                  <a:pt x="2247768" y="1559137"/>
                  <a:pt x="2256375" y="1533475"/>
                  <a:pt x="2264228" y="1507672"/>
                </a:cubicBezTo>
                <a:cubicBezTo>
                  <a:pt x="2281788" y="1449975"/>
                  <a:pt x="2296476" y="1391441"/>
                  <a:pt x="2313214" y="1333500"/>
                </a:cubicBezTo>
                <a:cubicBezTo>
                  <a:pt x="2321407" y="1305141"/>
                  <a:pt x="2335142" y="1254290"/>
                  <a:pt x="2351314" y="1224643"/>
                </a:cubicBezTo>
                <a:cubicBezTo>
                  <a:pt x="2355658" y="1216679"/>
                  <a:pt x="2362200" y="1210129"/>
                  <a:pt x="2367643" y="1202872"/>
                </a:cubicBezTo>
                <a:cubicBezTo>
                  <a:pt x="2371271" y="1188358"/>
                  <a:pt x="2373797" y="1173522"/>
                  <a:pt x="2378528" y="1159329"/>
                </a:cubicBezTo>
                <a:cubicBezTo>
                  <a:pt x="2381094" y="1151631"/>
                  <a:pt x="2386848" y="1145255"/>
                  <a:pt x="2389414" y="1137557"/>
                </a:cubicBezTo>
                <a:cubicBezTo>
                  <a:pt x="2392339" y="1128781"/>
                  <a:pt x="2389725" y="1118040"/>
                  <a:pt x="2394857" y="1110343"/>
                </a:cubicBezTo>
                <a:cubicBezTo>
                  <a:pt x="2401301" y="1100677"/>
                  <a:pt x="2413612" y="1096534"/>
                  <a:pt x="2422071" y="1088572"/>
                </a:cubicBezTo>
                <a:cubicBezTo>
                  <a:pt x="2444492" y="1067470"/>
                  <a:pt x="2463731" y="1042968"/>
                  <a:pt x="2487385" y="1023257"/>
                </a:cubicBezTo>
                <a:cubicBezTo>
                  <a:pt x="2498271" y="1014186"/>
                  <a:pt x="2509452" y="1005457"/>
                  <a:pt x="2520043" y="996043"/>
                </a:cubicBezTo>
                <a:cubicBezTo>
                  <a:pt x="2543083" y="975564"/>
                  <a:pt x="2534283" y="975316"/>
                  <a:pt x="2569028" y="957943"/>
                </a:cubicBezTo>
                <a:cubicBezTo>
                  <a:pt x="2579291" y="952811"/>
                  <a:pt x="2591031" y="951318"/>
                  <a:pt x="2601685" y="947057"/>
                </a:cubicBezTo>
                <a:cubicBezTo>
                  <a:pt x="2609218" y="944044"/>
                  <a:pt x="2616200" y="939800"/>
                  <a:pt x="2623457" y="936172"/>
                </a:cubicBezTo>
                <a:cubicBezTo>
                  <a:pt x="2698450" y="861176"/>
                  <a:pt x="2591609" y="962303"/>
                  <a:pt x="2672443" y="903515"/>
                </a:cubicBezTo>
                <a:cubicBezTo>
                  <a:pt x="2684893" y="894460"/>
                  <a:pt x="2693788" y="881299"/>
                  <a:pt x="2705100" y="870857"/>
                </a:cubicBezTo>
                <a:cubicBezTo>
                  <a:pt x="2717391" y="859511"/>
                  <a:pt x="2731372" y="850028"/>
                  <a:pt x="2743200" y="838200"/>
                </a:cubicBezTo>
                <a:cubicBezTo>
                  <a:pt x="2753220" y="828180"/>
                  <a:pt x="2762288" y="817151"/>
                  <a:pt x="2770414" y="805543"/>
                </a:cubicBezTo>
                <a:cubicBezTo>
                  <a:pt x="2775067" y="798896"/>
                  <a:pt x="2775563" y="789509"/>
                  <a:pt x="2781300" y="783772"/>
                </a:cubicBezTo>
                <a:cubicBezTo>
                  <a:pt x="2787037" y="778035"/>
                  <a:pt x="2795814" y="776515"/>
                  <a:pt x="2803071" y="772886"/>
                </a:cubicBezTo>
                <a:cubicBezTo>
                  <a:pt x="2873205" y="778018"/>
                  <a:pt x="2980914" y="780756"/>
                  <a:pt x="3064328" y="794657"/>
                </a:cubicBezTo>
                <a:cubicBezTo>
                  <a:pt x="3073453" y="796178"/>
                  <a:pt x="3082471" y="798286"/>
                  <a:pt x="3091543" y="800100"/>
                </a:cubicBezTo>
                <a:cubicBezTo>
                  <a:pt x="3127829" y="792843"/>
                  <a:pt x="3166585" y="793358"/>
                  <a:pt x="3200400" y="778329"/>
                </a:cubicBezTo>
                <a:cubicBezTo>
                  <a:pt x="3218024" y="770496"/>
                  <a:pt x="3225377" y="748919"/>
                  <a:pt x="3238500" y="734786"/>
                </a:cubicBezTo>
                <a:cubicBezTo>
                  <a:pt x="3248975" y="723505"/>
                  <a:pt x="3259845" y="712571"/>
                  <a:pt x="3271157" y="702129"/>
                </a:cubicBezTo>
                <a:cubicBezTo>
                  <a:pt x="3324785" y="652626"/>
                  <a:pt x="3300197" y="683809"/>
                  <a:pt x="3358243" y="620486"/>
                </a:cubicBezTo>
                <a:cubicBezTo>
                  <a:pt x="3382578" y="593939"/>
                  <a:pt x="3403535" y="564308"/>
                  <a:pt x="3429000" y="538843"/>
                </a:cubicBezTo>
                <a:cubicBezTo>
                  <a:pt x="3449039" y="518804"/>
                  <a:pt x="3473677" y="503838"/>
                  <a:pt x="3494314" y="484415"/>
                </a:cubicBezTo>
                <a:cubicBezTo>
                  <a:pt x="3545735" y="436018"/>
                  <a:pt x="3497967" y="463537"/>
                  <a:pt x="3543300" y="440872"/>
                </a:cubicBezTo>
                <a:cubicBezTo>
                  <a:pt x="3561163" y="414077"/>
                  <a:pt x="3560804" y="406766"/>
                  <a:pt x="3586843" y="391886"/>
                </a:cubicBezTo>
                <a:cubicBezTo>
                  <a:pt x="3591824" y="389040"/>
                  <a:pt x="3597728" y="388257"/>
                  <a:pt x="3603171" y="386443"/>
                </a:cubicBezTo>
                <a:cubicBezTo>
                  <a:pt x="3690257" y="388257"/>
                  <a:pt x="3777448" y="387226"/>
                  <a:pt x="3864428" y="391886"/>
                </a:cubicBezTo>
                <a:cubicBezTo>
                  <a:pt x="3879368" y="392686"/>
                  <a:pt x="3893300" y="399838"/>
                  <a:pt x="3907971" y="402772"/>
                </a:cubicBezTo>
                <a:cubicBezTo>
                  <a:pt x="3920551" y="405288"/>
                  <a:pt x="3933371" y="406401"/>
                  <a:pt x="3946071" y="408215"/>
                </a:cubicBezTo>
                <a:cubicBezTo>
                  <a:pt x="3987931" y="422166"/>
                  <a:pt x="3953026" y="407828"/>
                  <a:pt x="4016828" y="468086"/>
                </a:cubicBezTo>
                <a:cubicBezTo>
                  <a:pt x="4041472" y="491361"/>
                  <a:pt x="4105474" y="541441"/>
                  <a:pt x="4120243" y="566057"/>
                </a:cubicBezTo>
                <a:cubicBezTo>
                  <a:pt x="4162823" y="637024"/>
                  <a:pt x="4138967" y="604563"/>
                  <a:pt x="4191000" y="664029"/>
                </a:cubicBezTo>
                <a:cubicBezTo>
                  <a:pt x="4194628" y="674915"/>
                  <a:pt x="4195804" y="686956"/>
                  <a:pt x="4201885" y="696686"/>
                </a:cubicBezTo>
                <a:cubicBezTo>
                  <a:pt x="4205352" y="702233"/>
                  <a:pt x="4213188" y="703384"/>
                  <a:pt x="4218214" y="707572"/>
                </a:cubicBezTo>
                <a:cubicBezTo>
                  <a:pt x="4255558" y="738691"/>
                  <a:pt x="4208199" y="713842"/>
                  <a:pt x="4278085" y="751115"/>
                </a:cubicBezTo>
                <a:cubicBezTo>
                  <a:pt x="4290277" y="757617"/>
                  <a:pt x="4303827" y="761264"/>
                  <a:pt x="4316185" y="767443"/>
                </a:cubicBezTo>
                <a:cubicBezTo>
                  <a:pt x="4325647" y="772174"/>
                  <a:pt x="4334328" y="778329"/>
                  <a:pt x="4343400" y="783772"/>
                </a:cubicBezTo>
                <a:cubicBezTo>
                  <a:pt x="4368800" y="758372"/>
                  <a:pt x="4396397" y="734994"/>
                  <a:pt x="4419600" y="707572"/>
                </a:cubicBezTo>
                <a:cubicBezTo>
                  <a:pt x="4456399" y="664082"/>
                  <a:pt x="4479759" y="608575"/>
                  <a:pt x="4523014" y="571500"/>
                </a:cubicBezTo>
                <a:cubicBezTo>
                  <a:pt x="4535714" y="560614"/>
                  <a:pt x="4548857" y="550225"/>
                  <a:pt x="4561114" y="538843"/>
                </a:cubicBezTo>
                <a:cubicBezTo>
                  <a:pt x="4574275" y="526622"/>
                  <a:pt x="4586017" y="512925"/>
                  <a:pt x="4599214" y="500743"/>
                </a:cubicBezTo>
                <a:cubicBezTo>
                  <a:pt x="4609626" y="491132"/>
                  <a:pt x="4621851" y="483549"/>
                  <a:pt x="4631871" y="473529"/>
                </a:cubicBezTo>
                <a:cubicBezTo>
                  <a:pt x="4636497" y="468903"/>
                  <a:pt x="4637314" y="460829"/>
                  <a:pt x="4642757" y="457200"/>
                </a:cubicBezTo>
                <a:cubicBezTo>
                  <a:pt x="4654254" y="449536"/>
                  <a:pt x="4667920" y="445723"/>
                  <a:pt x="4680857" y="440872"/>
                </a:cubicBezTo>
                <a:cubicBezTo>
                  <a:pt x="4696973" y="434829"/>
                  <a:pt x="4713514" y="429986"/>
                  <a:pt x="4729843" y="424543"/>
                </a:cubicBezTo>
                <a:cubicBezTo>
                  <a:pt x="4735286" y="422729"/>
                  <a:pt x="4740526" y="420126"/>
                  <a:pt x="4746171" y="419100"/>
                </a:cubicBezTo>
                <a:lnTo>
                  <a:pt x="4806043" y="408215"/>
                </a:lnTo>
                <a:cubicBezTo>
                  <a:pt x="4909457" y="411843"/>
                  <a:pt x="5016846" y="390474"/>
                  <a:pt x="5116285" y="419100"/>
                </a:cubicBezTo>
                <a:cubicBezTo>
                  <a:pt x="5149822" y="428754"/>
                  <a:pt x="5152136" y="479297"/>
                  <a:pt x="5165271" y="511629"/>
                </a:cubicBezTo>
                <a:cubicBezTo>
                  <a:pt x="5199400" y="595639"/>
                  <a:pt x="5227620" y="681935"/>
                  <a:pt x="5257800" y="767443"/>
                </a:cubicBezTo>
                <a:cubicBezTo>
                  <a:pt x="5271166" y="805314"/>
                  <a:pt x="5280080" y="844829"/>
                  <a:pt x="5295900" y="881743"/>
                </a:cubicBezTo>
                <a:cubicBezTo>
                  <a:pt x="5306786" y="907143"/>
                  <a:pt x="5318294" y="932285"/>
                  <a:pt x="5328557" y="957943"/>
                </a:cubicBezTo>
                <a:cubicBezTo>
                  <a:pt x="5336444" y="977660"/>
                  <a:pt x="5342087" y="998243"/>
                  <a:pt x="5350328" y="1017815"/>
                </a:cubicBezTo>
                <a:cubicBezTo>
                  <a:pt x="5356625" y="1032771"/>
                  <a:pt x="5365238" y="1046652"/>
                  <a:pt x="5372100" y="1061357"/>
                </a:cubicBezTo>
                <a:cubicBezTo>
                  <a:pt x="5377943" y="1073878"/>
                  <a:pt x="5382249" y="1087099"/>
                  <a:pt x="5388428" y="1099457"/>
                </a:cubicBezTo>
                <a:cubicBezTo>
                  <a:pt x="5398594" y="1119790"/>
                  <a:pt x="5409265" y="1139910"/>
                  <a:pt x="5421085" y="1159329"/>
                </a:cubicBezTo>
                <a:cubicBezTo>
                  <a:pt x="5434690" y="1181680"/>
                  <a:pt x="5452487" y="1201464"/>
                  <a:pt x="5464628" y="1224643"/>
                </a:cubicBezTo>
                <a:cubicBezTo>
                  <a:pt x="5472615" y="1239890"/>
                  <a:pt x="5474565" y="1257648"/>
                  <a:pt x="5480957" y="1273629"/>
                </a:cubicBezTo>
                <a:cubicBezTo>
                  <a:pt x="5482855" y="1278375"/>
                  <a:pt x="5499862" y="1314307"/>
                  <a:pt x="5508171" y="1322615"/>
                </a:cubicBezTo>
                <a:cubicBezTo>
                  <a:pt x="5512797" y="1327240"/>
                  <a:pt x="5519057" y="1329872"/>
                  <a:pt x="5524500" y="1333500"/>
                </a:cubicBezTo>
                <a:cubicBezTo>
                  <a:pt x="5528128" y="1340757"/>
                  <a:pt x="5530669" y="1348670"/>
                  <a:pt x="5535385" y="1355272"/>
                </a:cubicBezTo>
                <a:cubicBezTo>
                  <a:pt x="5539859" y="1361536"/>
                  <a:pt x="5547895" y="1364917"/>
                  <a:pt x="5551714" y="1371600"/>
                </a:cubicBezTo>
                <a:cubicBezTo>
                  <a:pt x="5554079" y="1375738"/>
                  <a:pt x="5562271" y="1418942"/>
                  <a:pt x="5562600" y="1420586"/>
                </a:cubicBezTo>
                <a:cubicBezTo>
                  <a:pt x="5564414" y="1469572"/>
                  <a:pt x="5543876" y="1524895"/>
                  <a:pt x="5568043" y="1567543"/>
                </a:cubicBezTo>
                <a:cubicBezTo>
                  <a:pt x="5609787" y="1641209"/>
                  <a:pt x="5683936" y="1691401"/>
                  <a:pt x="5747657" y="1747157"/>
                </a:cubicBezTo>
                <a:cubicBezTo>
                  <a:pt x="5762171" y="1759857"/>
                  <a:pt x="5777179" y="1772015"/>
                  <a:pt x="5791200" y="1785257"/>
                </a:cubicBezTo>
                <a:cubicBezTo>
                  <a:pt x="5806648" y="1799847"/>
                  <a:pt x="5852978" y="1850796"/>
                  <a:pt x="5878285" y="1866900"/>
                </a:cubicBezTo>
                <a:cubicBezTo>
                  <a:pt x="5886528" y="1872145"/>
                  <a:pt x="5896428" y="1874157"/>
                  <a:pt x="5905500" y="1877786"/>
                </a:cubicBezTo>
                <a:cubicBezTo>
                  <a:pt x="5910943" y="1885043"/>
                  <a:pt x="5912757" y="1899557"/>
                  <a:pt x="5921828" y="1899557"/>
                </a:cubicBezTo>
                <a:cubicBezTo>
                  <a:pt x="5941149" y="1899557"/>
                  <a:pt x="5962994" y="1853731"/>
                  <a:pt x="5970814" y="1845129"/>
                </a:cubicBezTo>
                <a:cubicBezTo>
                  <a:pt x="5980346" y="1834644"/>
                  <a:pt x="5993964" y="1828423"/>
                  <a:pt x="6003471" y="1817915"/>
                </a:cubicBezTo>
                <a:cubicBezTo>
                  <a:pt x="6028565" y="1790180"/>
                  <a:pt x="6047780" y="1757277"/>
                  <a:pt x="6074228" y="1730829"/>
                </a:cubicBezTo>
                <a:cubicBezTo>
                  <a:pt x="6088742" y="1716315"/>
                  <a:pt x="6103677" y="1702209"/>
                  <a:pt x="6117771" y="1687286"/>
                </a:cubicBezTo>
                <a:cubicBezTo>
                  <a:pt x="6134531" y="1669540"/>
                  <a:pt x="6149497" y="1650117"/>
                  <a:pt x="6166757" y="1632857"/>
                </a:cubicBezTo>
                <a:cubicBezTo>
                  <a:pt x="6180394" y="1619220"/>
                  <a:pt x="6196663" y="1608394"/>
                  <a:pt x="6210300" y="1594757"/>
                </a:cubicBezTo>
                <a:cubicBezTo>
                  <a:pt x="6218514" y="1586543"/>
                  <a:pt x="6223857" y="1575757"/>
                  <a:pt x="6232071" y="1567543"/>
                </a:cubicBezTo>
                <a:cubicBezTo>
                  <a:pt x="6247042" y="1552572"/>
                  <a:pt x="6274913" y="1535353"/>
                  <a:pt x="6291943" y="1524000"/>
                </a:cubicBezTo>
                <a:cubicBezTo>
                  <a:pt x="6295571" y="1518557"/>
                  <a:pt x="6299026" y="1512995"/>
                  <a:pt x="6302828" y="1507672"/>
                </a:cubicBezTo>
                <a:cubicBezTo>
                  <a:pt x="6308101" y="1500290"/>
                  <a:pt x="6315550" y="1494224"/>
                  <a:pt x="6319157" y="1485900"/>
                </a:cubicBezTo>
                <a:cubicBezTo>
                  <a:pt x="6339252" y="1439527"/>
                  <a:pt x="6354209" y="1391064"/>
                  <a:pt x="6373585" y="1344386"/>
                </a:cubicBezTo>
                <a:cubicBezTo>
                  <a:pt x="6477083" y="1095051"/>
                  <a:pt x="6402078" y="1281763"/>
                  <a:pt x="6471557" y="1132115"/>
                </a:cubicBezTo>
                <a:cubicBezTo>
                  <a:pt x="6506648" y="1056534"/>
                  <a:pt x="6506256" y="1042452"/>
                  <a:pt x="6547757" y="974272"/>
                </a:cubicBezTo>
                <a:cubicBezTo>
                  <a:pt x="6559272" y="955355"/>
                  <a:pt x="6574120" y="938623"/>
                  <a:pt x="6585857" y="919843"/>
                </a:cubicBezTo>
                <a:cubicBezTo>
                  <a:pt x="6592307" y="909522"/>
                  <a:pt x="6594713" y="896793"/>
                  <a:pt x="6602185" y="887186"/>
                </a:cubicBezTo>
                <a:cubicBezTo>
                  <a:pt x="6607754" y="880025"/>
                  <a:pt x="6617130" y="876831"/>
                  <a:pt x="6623957" y="870857"/>
                </a:cubicBezTo>
                <a:cubicBezTo>
                  <a:pt x="6631681" y="864099"/>
                  <a:pt x="6638004" y="855844"/>
                  <a:pt x="6645728" y="849086"/>
                </a:cubicBezTo>
                <a:cubicBezTo>
                  <a:pt x="6656532" y="839633"/>
                  <a:pt x="6671634" y="830001"/>
                  <a:pt x="6683828" y="821872"/>
                </a:cubicBezTo>
                <a:cubicBezTo>
                  <a:pt x="6703785" y="823686"/>
                  <a:pt x="6724921" y="820319"/>
                  <a:pt x="6743700" y="827315"/>
                </a:cubicBezTo>
                <a:cubicBezTo>
                  <a:pt x="6763407" y="834657"/>
                  <a:pt x="6950948" y="910746"/>
                  <a:pt x="7015843" y="957943"/>
                </a:cubicBezTo>
                <a:cubicBezTo>
                  <a:pt x="7125350" y="1037585"/>
                  <a:pt x="7040845" y="992217"/>
                  <a:pt x="7113814" y="1028700"/>
                </a:cubicBezTo>
                <a:cubicBezTo>
                  <a:pt x="7165559" y="1106318"/>
                  <a:pt x="7118208" y="1045839"/>
                  <a:pt x="7233557" y="854529"/>
                </a:cubicBezTo>
                <a:cubicBezTo>
                  <a:pt x="7270200" y="793755"/>
                  <a:pt x="7315117" y="737877"/>
                  <a:pt x="7347857" y="674915"/>
                </a:cubicBezTo>
                <a:cubicBezTo>
                  <a:pt x="7490041" y="401482"/>
                  <a:pt x="7362187" y="627352"/>
                  <a:pt x="7456714" y="489857"/>
                </a:cubicBezTo>
                <a:cubicBezTo>
                  <a:pt x="7524012" y="391969"/>
                  <a:pt x="7437767" y="502653"/>
                  <a:pt x="7500257" y="424543"/>
                </a:cubicBezTo>
                <a:cubicBezTo>
                  <a:pt x="7502071" y="419100"/>
                  <a:pt x="7501643" y="412272"/>
                  <a:pt x="7505700" y="408215"/>
                </a:cubicBezTo>
                <a:cubicBezTo>
                  <a:pt x="7509757" y="404158"/>
                  <a:pt x="7517471" y="406257"/>
                  <a:pt x="7522028" y="402772"/>
                </a:cubicBezTo>
                <a:cubicBezTo>
                  <a:pt x="7548602" y="382450"/>
                  <a:pt x="7574572" y="361112"/>
                  <a:pt x="7598228" y="337457"/>
                </a:cubicBezTo>
                <a:cubicBezTo>
                  <a:pt x="7616371" y="319314"/>
                  <a:pt x="7634985" y="301631"/>
                  <a:pt x="7652657" y="283029"/>
                </a:cubicBezTo>
                <a:cubicBezTo>
                  <a:pt x="7669469" y="265333"/>
                  <a:pt x="7683923" y="245387"/>
                  <a:pt x="7701643" y="228600"/>
                </a:cubicBezTo>
                <a:cubicBezTo>
                  <a:pt x="7718510" y="212621"/>
                  <a:pt x="7740118" y="201948"/>
                  <a:pt x="7756071" y="185057"/>
                </a:cubicBezTo>
                <a:cubicBezTo>
                  <a:pt x="7771277" y="168957"/>
                  <a:pt x="7780093" y="147724"/>
                  <a:pt x="7794171" y="130629"/>
                </a:cubicBezTo>
                <a:cubicBezTo>
                  <a:pt x="7827397" y="90284"/>
                  <a:pt x="7826712" y="99888"/>
                  <a:pt x="7859485" y="70757"/>
                </a:cubicBezTo>
                <a:cubicBezTo>
                  <a:pt x="7867156" y="63939"/>
                  <a:pt x="7874000" y="56243"/>
                  <a:pt x="7881257" y="48986"/>
                </a:cubicBezTo>
                <a:cubicBezTo>
                  <a:pt x="7889422" y="24492"/>
                  <a:pt x="7883071" y="29029"/>
                  <a:pt x="7919357" y="21772"/>
                </a:cubicBezTo>
                <a:cubicBezTo>
                  <a:pt x="8022423" y="1158"/>
                  <a:pt x="7973343" y="7748"/>
                  <a:pt x="8066314" y="0"/>
                </a:cubicBezTo>
                <a:lnTo>
                  <a:pt x="8311243" y="5443"/>
                </a:lnTo>
                <a:cubicBezTo>
                  <a:pt x="8319311" y="6301"/>
                  <a:pt x="8316799" y="21097"/>
                  <a:pt x="8322128" y="27215"/>
                </a:cubicBezTo>
                <a:cubicBezTo>
                  <a:pt x="8365975" y="77557"/>
                  <a:pt x="8422818" y="117560"/>
                  <a:pt x="8458200" y="174172"/>
                </a:cubicBezTo>
                <a:cubicBezTo>
                  <a:pt x="8507460" y="252988"/>
                  <a:pt x="8473756" y="201220"/>
                  <a:pt x="8556171" y="315686"/>
                </a:cubicBezTo>
                <a:cubicBezTo>
                  <a:pt x="8565290" y="328352"/>
                  <a:pt x="8576405" y="339827"/>
                  <a:pt x="8583385" y="353786"/>
                </a:cubicBezTo>
                <a:cubicBezTo>
                  <a:pt x="8588828" y="364672"/>
                  <a:pt x="8591572" y="377397"/>
                  <a:pt x="8599714" y="386443"/>
                </a:cubicBezTo>
                <a:cubicBezTo>
                  <a:pt x="8608466" y="396168"/>
                  <a:pt x="8621905" y="400365"/>
                  <a:pt x="8632371" y="408215"/>
                </a:cubicBezTo>
                <a:cubicBezTo>
                  <a:pt x="8643707" y="416717"/>
                  <a:pt x="8653843" y="426730"/>
                  <a:pt x="8665028" y="435429"/>
                </a:cubicBezTo>
                <a:cubicBezTo>
                  <a:pt x="8670192" y="439445"/>
                  <a:pt x="8676883" y="441543"/>
                  <a:pt x="8681357" y="446315"/>
                </a:cubicBezTo>
                <a:cubicBezTo>
                  <a:pt x="8704237" y="470721"/>
                  <a:pt x="8726350" y="495941"/>
                  <a:pt x="8746671" y="522515"/>
                </a:cubicBezTo>
                <a:cubicBezTo>
                  <a:pt x="8838977" y="643223"/>
                  <a:pt x="8803407" y="604374"/>
                  <a:pt x="8871857" y="718457"/>
                </a:cubicBezTo>
                <a:cubicBezTo>
                  <a:pt x="8892834" y="753418"/>
                  <a:pt x="8917046" y="786414"/>
                  <a:pt x="8937171" y="821872"/>
                </a:cubicBezTo>
                <a:cubicBezTo>
                  <a:pt x="8955193" y="853626"/>
                  <a:pt x="8966148" y="889302"/>
                  <a:pt x="8986157" y="919843"/>
                </a:cubicBezTo>
                <a:cubicBezTo>
                  <a:pt x="9035281" y="994821"/>
                  <a:pt x="9088004" y="1067562"/>
                  <a:pt x="9144000" y="1137557"/>
                </a:cubicBezTo>
                <a:cubicBezTo>
                  <a:pt x="9165771" y="1164771"/>
                  <a:pt x="9189435" y="1190574"/>
                  <a:pt x="9209314" y="1219200"/>
                </a:cubicBezTo>
                <a:cubicBezTo>
                  <a:pt x="9272593" y="1310322"/>
                  <a:pt x="9293220" y="1360153"/>
                  <a:pt x="9345385" y="1458686"/>
                </a:cubicBezTo>
                <a:cubicBezTo>
                  <a:pt x="9356022" y="1478777"/>
                  <a:pt x="9369088" y="1497662"/>
                  <a:pt x="9378043" y="1518557"/>
                </a:cubicBezTo>
                <a:cubicBezTo>
                  <a:pt x="9410610" y="1594550"/>
                  <a:pt x="9383823" y="1526460"/>
                  <a:pt x="9399814" y="1578429"/>
                </a:cubicBezTo>
                <a:cubicBezTo>
                  <a:pt x="9404876" y="1594880"/>
                  <a:pt x="9411614" y="1610810"/>
                  <a:pt x="9416143" y="1627415"/>
                </a:cubicBezTo>
                <a:cubicBezTo>
                  <a:pt x="9422512" y="1650768"/>
                  <a:pt x="9424817" y="1675209"/>
                  <a:pt x="9432471" y="1698172"/>
                </a:cubicBezTo>
                <a:cubicBezTo>
                  <a:pt x="9437603" y="1713567"/>
                  <a:pt x="9446986" y="1727201"/>
                  <a:pt x="9454243" y="1741715"/>
                </a:cubicBezTo>
                <a:cubicBezTo>
                  <a:pt x="9456057" y="1752601"/>
                  <a:pt x="9456195" y="1763903"/>
                  <a:pt x="9459685" y="1774372"/>
                </a:cubicBezTo>
                <a:cubicBezTo>
                  <a:pt x="9461754" y="1780578"/>
                  <a:pt x="9467104" y="1785153"/>
                  <a:pt x="9470571" y="1790700"/>
                </a:cubicBezTo>
                <a:cubicBezTo>
                  <a:pt x="9476178" y="1799671"/>
                  <a:pt x="9481457" y="1808843"/>
                  <a:pt x="9486900" y="1817915"/>
                </a:cubicBezTo>
                <a:cubicBezTo>
                  <a:pt x="9488714" y="1828801"/>
                  <a:pt x="9489949" y="1839799"/>
                  <a:pt x="9492343" y="1850572"/>
                </a:cubicBezTo>
                <a:cubicBezTo>
                  <a:pt x="9493587" y="1856172"/>
                  <a:pt x="9492048" y="1866900"/>
                  <a:pt x="9497785" y="1866900"/>
                </a:cubicBezTo>
                <a:cubicBezTo>
                  <a:pt x="9504326" y="1866900"/>
                  <a:pt x="9506273" y="1856658"/>
                  <a:pt x="9508671" y="1850572"/>
                </a:cubicBezTo>
                <a:cubicBezTo>
                  <a:pt x="9684196" y="1405014"/>
                  <a:pt x="9455300" y="1968328"/>
                  <a:pt x="9622971" y="1524000"/>
                </a:cubicBezTo>
                <a:cubicBezTo>
                  <a:pt x="9719170" y="1269074"/>
                  <a:pt x="9637685" y="1530432"/>
                  <a:pt x="9726385" y="1268186"/>
                </a:cubicBezTo>
                <a:cubicBezTo>
                  <a:pt x="9753226" y="1188830"/>
                  <a:pt x="9769007" y="1105448"/>
                  <a:pt x="9802585" y="1028700"/>
                </a:cubicBezTo>
                <a:cubicBezTo>
                  <a:pt x="9815285" y="999672"/>
                  <a:pt x="9829311" y="971188"/>
                  <a:pt x="9840685" y="941615"/>
                </a:cubicBezTo>
                <a:cubicBezTo>
                  <a:pt x="9847485" y="923936"/>
                  <a:pt x="9851024" y="905156"/>
                  <a:pt x="9857014" y="887186"/>
                </a:cubicBezTo>
                <a:cubicBezTo>
                  <a:pt x="9861916" y="872480"/>
                  <a:pt x="9867900" y="858157"/>
                  <a:pt x="9873343" y="843643"/>
                </a:cubicBezTo>
                <a:cubicBezTo>
                  <a:pt x="9884495" y="732108"/>
                  <a:pt x="9868490" y="807648"/>
                  <a:pt x="9971314" y="647700"/>
                </a:cubicBezTo>
                <a:cubicBezTo>
                  <a:pt x="9989825" y="618905"/>
                  <a:pt x="10000158" y="583357"/>
                  <a:pt x="10025743" y="560615"/>
                </a:cubicBezTo>
                <a:cubicBezTo>
                  <a:pt x="10058400" y="531586"/>
                  <a:pt x="10087359" y="497766"/>
                  <a:pt x="10123714" y="473529"/>
                </a:cubicBezTo>
                <a:cubicBezTo>
                  <a:pt x="10129157" y="469900"/>
                  <a:pt x="10135120" y="466951"/>
                  <a:pt x="10140043" y="462643"/>
                </a:cubicBezTo>
                <a:cubicBezTo>
                  <a:pt x="10149698" y="454195"/>
                  <a:pt x="10156994" y="443126"/>
                  <a:pt x="10167257" y="435429"/>
                </a:cubicBezTo>
                <a:cubicBezTo>
                  <a:pt x="10171847" y="431987"/>
                  <a:pt x="10177861" y="430368"/>
                  <a:pt x="10183585" y="429986"/>
                </a:cubicBezTo>
                <a:cubicBezTo>
                  <a:pt x="10205308" y="428538"/>
                  <a:pt x="10227128" y="429986"/>
                  <a:pt x="10248900" y="429986"/>
                </a:cubicBezTo>
              </a:path>
            </a:pathLst>
          </a:cu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Freihandform: Form 21">
            <a:extLst>
              <a:ext uri="{FF2B5EF4-FFF2-40B4-BE49-F238E27FC236}">
                <a16:creationId xmlns:a16="http://schemas.microsoft.com/office/drawing/2014/main" id="{C4EC0D32-8311-BA7A-C210-D3821F7FD827}"/>
              </a:ext>
            </a:extLst>
          </p:cNvPr>
          <p:cNvSpPr/>
          <p:nvPr/>
        </p:nvSpPr>
        <p:spPr>
          <a:xfrm>
            <a:off x="963386" y="3009900"/>
            <a:ext cx="10276114" cy="2231571"/>
          </a:xfrm>
          <a:custGeom>
            <a:avLst/>
            <a:gdLst>
              <a:gd name="csX0" fmla="*/ 0 w 10276114"/>
              <a:gd name="csY0" fmla="*/ 1877786 h 2231571"/>
              <a:gd name="csX1" fmla="*/ 114300 w 10276114"/>
              <a:gd name="csY1" fmla="*/ 1894114 h 2231571"/>
              <a:gd name="csX2" fmla="*/ 174171 w 10276114"/>
              <a:gd name="csY2" fmla="*/ 1905000 h 2231571"/>
              <a:gd name="csX3" fmla="*/ 381000 w 10276114"/>
              <a:gd name="csY3" fmla="*/ 1899557 h 2231571"/>
              <a:gd name="csX4" fmla="*/ 402771 w 10276114"/>
              <a:gd name="csY4" fmla="*/ 1888671 h 2231571"/>
              <a:gd name="csX5" fmla="*/ 854528 w 10276114"/>
              <a:gd name="csY5" fmla="*/ 1861457 h 2231571"/>
              <a:gd name="csX6" fmla="*/ 898071 w 10276114"/>
              <a:gd name="csY6" fmla="*/ 1834243 h 2231571"/>
              <a:gd name="csX7" fmla="*/ 996043 w 10276114"/>
              <a:gd name="csY7" fmla="*/ 1747157 h 2231571"/>
              <a:gd name="csX8" fmla="*/ 1066800 w 10276114"/>
              <a:gd name="csY8" fmla="*/ 1660071 h 2231571"/>
              <a:gd name="csX9" fmla="*/ 1099457 w 10276114"/>
              <a:gd name="csY9" fmla="*/ 1611086 h 2231571"/>
              <a:gd name="csX10" fmla="*/ 1132114 w 10276114"/>
              <a:gd name="csY10" fmla="*/ 1567543 h 2231571"/>
              <a:gd name="csX11" fmla="*/ 1148443 w 10276114"/>
              <a:gd name="csY11" fmla="*/ 1540329 h 2231571"/>
              <a:gd name="csX12" fmla="*/ 1159328 w 10276114"/>
              <a:gd name="csY12" fmla="*/ 1513114 h 2231571"/>
              <a:gd name="csX13" fmla="*/ 1181100 w 10276114"/>
              <a:gd name="csY13" fmla="*/ 1507671 h 2231571"/>
              <a:gd name="csX14" fmla="*/ 1240971 w 10276114"/>
              <a:gd name="csY14" fmla="*/ 1458686 h 2231571"/>
              <a:gd name="csX15" fmla="*/ 1311728 w 10276114"/>
              <a:gd name="csY15" fmla="*/ 1382486 h 2231571"/>
              <a:gd name="csX16" fmla="*/ 1366157 w 10276114"/>
              <a:gd name="csY16" fmla="*/ 1333500 h 2231571"/>
              <a:gd name="csX17" fmla="*/ 1387928 w 10276114"/>
              <a:gd name="csY17" fmla="*/ 1306286 h 2231571"/>
              <a:gd name="csX18" fmla="*/ 1502228 w 10276114"/>
              <a:gd name="csY18" fmla="*/ 1191986 h 2231571"/>
              <a:gd name="csX19" fmla="*/ 1562100 w 10276114"/>
              <a:gd name="csY19" fmla="*/ 1143000 h 2231571"/>
              <a:gd name="csX20" fmla="*/ 1621971 w 10276114"/>
              <a:gd name="csY20" fmla="*/ 1088571 h 2231571"/>
              <a:gd name="csX21" fmla="*/ 1785257 w 10276114"/>
              <a:gd name="csY21" fmla="*/ 1328057 h 2231571"/>
              <a:gd name="csX22" fmla="*/ 1834243 w 10276114"/>
              <a:gd name="csY22" fmla="*/ 1387929 h 2231571"/>
              <a:gd name="csX23" fmla="*/ 1883228 w 10276114"/>
              <a:gd name="csY23" fmla="*/ 1453243 h 2231571"/>
              <a:gd name="csX24" fmla="*/ 1899557 w 10276114"/>
              <a:gd name="csY24" fmla="*/ 1480457 h 2231571"/>
              <a:gd name="csX25" fmla="*/ 1921328 w 10276114"/>
              <a:gd name="csY25" fmla="*/ 1507671 h 2231571"/>
              <a:gd name="csX26" fmla="*/ 1932214 w 10276114"/>
              <a:gd name="csY26" fmla="*/ 1524000 h 2231571"/>
              <a:gd name="csX27" fmla="*/ 1948543 w 10276114"/>
              <a:gd name="csY27" fmla="*/ 1529443 h 2231571"/>
              <a:gd name="csX28" fmla="*/ 2062843 w 10276114"/>
              <a:gd name="csY28" fmla="*/ 1774371 h 2231571"/>
              <a:gd name="csX29" fmla="*/ 2095500 w 10276114"/>
              <a:gd name="csY29" fmla="*/ 1845129 h 2231571"/>
              <a:gd name="csX30" fmla="*/ 2133600 w 10276114"/>
              <a:gd name="csY30" fmla="*/ 1921329 h 2231571"/>
              <a:gd name="csX31" fmla="*/ 2149928 w 10276114"/>
              <a:gd name="csY31" fmla="*/ 1970314 h 2231571"/>
              <a:gd name="csX32" fmla="*/ 2160814 w 10276114"/>
              <a:gd name="csY32" fmla="*/ 2008414 h 2231571"/>
              <a:gd name="csX33" fmla="*/ 2242457 w 10276114"/>
              <a:gd name="csY33" fmla="*/ 2100943 h 2231571"/>
              <a:gd name="csX34" fmla="*/ 2275114 w 10276114"/>
              <a:gd name="csY34" fmla="*/ 2128157 h 2231571"/>
              <a:gd name="csX35" fmla="*/ 2307771 w 10276114"/>
              <a:gd name="csY35" fmla="*/ 2139043 h 2231571"/>
              <a:gd name="csX36" fmla="*/ 2324100 w 10276114"/>
              <a:gd name="csY36" fmla="*/ 2155371 h 2231571"/>
              <a:gd name="csX37" fmla="*/ 2334985 w 10276114"/>
              <a:gd name="csY37" fmla="*/ 2171700 h 2231571"/>
              <a:gd name="csX38" fmla="*/ 2351314 w 10276114"/>
              <a:gd name="csY38" fmla="*/ 2177143 h 2231571"/>
              <a:gd name="csX39" fmla="*/ 2411185 w 10276114"/>
              <a:gd name="csY39" fmla="*/ 2231571 h 2231571"/>
              <a:gd name="csX40" fmla="*/ 2509157 w 10276114"/>
              <a:gd name="csY40" fmla="*/ 2139043 h 2231571"/>
              <a:gd name="csX41" fmla="*/ 2579914 w 10276114"/>
              <a:gd name="csY41" fmla="*/ 2062843 h 2231571"/>
              <a:gd name="csX42" fmla="*/ 2683328 w 10276114"/>
              <a:gd name="csY42" fmla="*/ 1992086 h 2231571"/>
              <a:gd name="csX43" fmla="*/ 2726871 w 10276114"/>
              <a:gd name="csY43" fmla="*/ 1953986 h 2231571"/>
              <a:gd name="csX44" fmla="*/ 2764971 w 10276114"/>
              <a:gd name="csY44" fmla="*/ 1915886 h 2231571"/>
              <a:gd name="csX45" fmla="*/ 2775857 w 10276114"/>
              <a:gd name="csY45" fmla="*/ 1899557 h 2231571"/>
              <a:gd name="csX46" fmla="*/ 2813957 w 10276114"/>
              <a:gd name="csY46" fmla="*/ 1877786 h 2231571"/>
              <a:gd name="csX47" fmla="*/ 2917371 w 10276114"/>
              <a:gd name="csY47" fmla="*/ 1845129 h 2231571"/>
              <a:gd name="csX48" fmla="*/ 3113314 w 10276114"/>
              <a:gd name="csY48" fmla="*/ 1861457 h 2231571"/>
              <a:gd name="csX49" fmla="*/ 3145971 w 10276114"/>
              <a:gd name="csY49" fmla="*/ 1866900 h 2231571"/>
              <a:gd name="csX50" fmla="*/ 3205843 w 10276114"/>
              <a:gd name="csY50" fmla="*/ 1872343 h 2231571"/>
              <a:gd name="csX51" fmla="*/ 3287485 w 10276114"/>
              <a:gd name="csY51" fmla="*/ 1758043 h 2231571"/>
              <a:gd name="csX52" fmla="*/ 3369128 w 10276114"/>
              <a:gd name="csY52" fmla="*/ 1616529 h 2231571"/>
              <a:gd name="csX53" fmla="*/ 3439885 w 10276114"/>
              <a:gd name="csY53" fmla="*/ 1534886 h 2231571"/>
              <a:gd name="csX54" fmla="*/ 3483428 w 10276114"/>
              <a:gd name="csY54" fmla="*/ 1496786 h 2231571"/>
              <a:gd name="csX55" fmla="*/ 3532414 w 10276114"/>
              <a:gd name="csY55" fmla="*/ 1453243 h 2231571"/>
              <a:gd name="csX56" fmla="*/ 3575957 w 10276114"/>
              <a:gd name="csY56" fmla="*/ 1317171 h 2231571"/>
              <a:gd name="csX57" fmla="*/ 3603171 w 10276114"/>
              <a:gd name="csY57" fmla="*/ 1230086 h 2231571"/>
              <a:gd name="csX58" fmla="*/ 3652157 w 10276114"/>
              <a:gd name="csY58" fmla="*/ 1050471 h 2231571"/>
              <a:gd name="csX59" fmla="*/ 3695700 w 10276114"/>
              <a:gd name="csY59" fmla="*/ 952500 h 2231571"/>
              <a:gd name="csX60" fmla="*/ 3717471 w 10276114"/>
              <a:gd name="csY60" fmla="*/ 876300 h 2231571"/>
              <a:gd name="csX61" fmla="*/ 3777343 w 10276114"/>
              <a:gd name="csY61" fmla="*/ 653143 h 2231571"/>
              <a:gd name="csX62" fmla="*/ 3799114 w 10276114"/>
              <a:gd name="csY62" fmla="*/ 598714 h 2231571"/>
              <a:gd name="csX63" fmla="*/ 3831771 w 10276114"/>
              <a:gd name="csY63" fmla="*/ 506186 h 2231571"/>
              <a:gd name="csX64" fmla="*/ 3858985 w 10276114"/>
              <a:gd name="csY64" fmla="*/ 440871 h 2231571"/>
              <a:gd name="csX65" fmla="*/ 3880757 w 10276114"/>
              <a:gd name="csY65" fmla="*/ 413657 h 2231571"/>
              <a:gd name="csX66" fmla="*/ 3897085 w 10276114"/>
              <a:gd name="csY66" fmla="*/ 381000 h 2231571"/>
              <a:gd name="csX67" fmla="*/ 3935185 w 10276114"/>
              <a:gd name="csY67" fmla="*/ 364671 h 2231571"/>
              <a:gd name="csX68" fmla="*/ 4044043 w 10276114"/>
              <a:gd name="csY68" fmla="*/ 370114 h 2231571"/>
              <a:gd name="csX69" fmla="*/ 4082143 w 10276114"/>
              <a:gd name="csY69" fmla="*/ 375557 h 2231571"/>
              <a:gd name="csX70" fmla="*/ 4359728 w 10276114"/>
              <a:gd name="csY70" fmla="*/ 386443 h 2231571"/>
              <a:gd name="csX71" fmla="*/ 4397828 w 10276114"/>
              <a:gd name="csY71" fmla="*/ 451757 h 2231571"/>
              <a:gd name="csX72" fmla="*/ 4435928 w 10276114"/>
              <a:gd name="csY72" fmla="*/ 484414 h 2231571"/>
              <a:gd name="csX73" fmla="*/ 4495800 w 10276114"/>
              <a:gd name="csY73" fmla="*/ 555171 h 2231571"/>
              <a:gd name="csX74" fmla="*/ 4523014 w 10276114"/>
              <a:gd name="csY74" fmla="*/ 587829 h 2231571"/>
              <a:gd name="csX75" fmla="*/ 4539343 w 10276114"/>
              <a:gd name="csY75" fmla="*/ 609600 h 2231571"/>
              <a:gd name="csX76" fmla="*/ 4550228 w 10276114"/>
              <a:gd name="csY76" fmla="*/ 631371 h 2231571"/>
              <a:gd name="csX77" fmla="*/ 4572000 w 10276114"/>
              <a:gd name="csY77" fmla="*/ 647700 h 2231571"/>
              <a:gd name="csX78" fmla="*/ 4593771 w 10276114"/>
              <a:gd name="csY78" fmla="*/ 669471 h 2231571"/>
              <a:gd name="csX79" fmla="*/ 4664528 w 10276114"/>
              <a:gd name="csY79" fmla="*/ 696686 h 2231571"/>
              <a:gd name="csX80" fmla="*/ 4686300 w 10276114"/>
              <a:gd name="csY80" fmla="*/ 718457 h 2231571"/>
              <a:gd name="csX81" fmla="*/ 4708071 w 10276114"/>
              <a:gd name="csY81" fmla="*/ 723900 h 2231571"/>
              <a:gd name="csX82" fmla="*/ 4740728 w 10276114"/>
              <a:gd name="csY82" fmla="*/ 762000 h 2231571"/>
              <a:gd name="csX83" fmla="*/ 4773385 w 10276114"/>
              <a:gd name="csY83" fmla="*/ 772886 h 2231571"/>
              <a:gd name="csX84" fmla="*/ 4795157 w 10276114"/>
              <a:gd name="csY84" fmla="*/ 783771 h 2231571"/>
              <a:gd name="csX85" fmla="*/ 4876800 w 10276114"/>
              <a:gd name="csY85" fmla="*/ 685800 h 2231571"/>
              <a:gd name="csX86" fmla="*/ 4904014 w 10276114"/>
              <a:gd name="csY86" fmla="*/ 647700 h 2231571"/>
              <a:gd name="csX87" fmla="*/ 4936671 w 10276114"/>
              <a:gd name="csY87" fmla="*/ 615043 h 2231571"/>
              <a:gd name="csX88" fmla="*/ 4969328 w 10276114"/>
              <a:gd name="csY88" fmla="*/ 566057 h 2231571"/>
              <a:gd name="csX89" fmla="*/ 5001985 w 10276114"/>
              <a:gd name="csY89" fmla="*/ 522514 h 2231571"/>
              <a:gd name="csX90" fmla="*/ 5061857 w 10276114"/>
              <a:gd name="csY90" fmla="*/ 424543 h 2231571"/>
              <a:gd name="csX91" fmla="*/ 5089071 w 10276114"/>
              <a:gd name="csY91" fmla="*/ 408214 h 2231571"/>
              <a:gd name="csX92" fmla="*/ 5127171 w 10276114"/>
              <a:gd name="csY92" fmla="*/ 386443 h 2231571"/>
              <a:gd name="csX93" fmla="*/ 5138057 w 10276114"/>
              <a:gd name="csY93" fmla="*/ 381000 h 2231571"/>
              <a:gd name="csX94" fmla="*/ 5214257 w 10276114"/>
              <a:gd name="csY94" fmla="*/ 647700 h 2231571"/>
              <a:gd name="csX95" fmla="*/ 5285014 w 10276114"/>
              <a:gd name="csY95" fmla="*/ 832757 h 2231571"/>
              <a:gd name="csX96" fmla="*/ 5361214 w 10276114"/>
              <a:gd name="csY96" fmla="*/ 1045029 h 2231571"/>
              <a:gd name="csX97" fmla="*/ 5399314 w 10276114"/>
              <a:gd name="csY97" fmla="*/ 1143000 h 2231571"/>
              <a:gd name="csX98" fmla="*/ 5410200 w 10276114"/>
              <a:gd name="csY98" fmla="*/ 1170214 h 2231571"/>
              <a:gd name="csX99" fmla="*/ 5437414 w 10276114"/>
              <a:gd name="csY99" fmla="*/ 1208314 h 2231571"/>
              <a:gd name="csX100" fmla="*/ 5464628 w 10276114"/>
              <a:gd name="csY100" fmla="*/ 1257300 h 2231571"/>
              <a:gd name="csX101" fmla="*/ 5502728 w 10276114"/>
              <a:gd name="csY101" fmla="*/ 1311729 h 2231571"/>
              <a:gd name="csX102" fmla="*/ 5535385 w 10276114"/>
              <a:gd name="csY102" fmla="*/ 1393371 h 2231571"/>
              <a:gd name="csX103" fmla="*/ 5562600 w 10276114"/>
              <a:gd name="csY103" fmla="*/ 1453243 h 2231571"/>
              <a:gd name="csX104" fmla="*/ 5568043 w 10276114"/>
              <a:gd name="csY104" fmla="*/ 1475014 h 2231571"/>
              <a:gd name="csX105" fmla="*/ 5959928 w 10276114"/>
              <a:gd name="csY105" fmla="*/ 1469571 h 2231571"/>
              <a:gd name="csX106" fmla="*/ 6308271 w 10276114"/>
              <a:gd name="csY106" fmla="*/ 1475014 h 2231571"/>
              <a:gd name="csX107" fmla="*/ 6357257 w 10276114"/>
              <a:gd name="csY107" fmla="*/ 1442357 h 2231571"/>
              <a:gd name="csX108" fmla="*/ 6471557 w 10276114"/>
              <a:gd name="csY108" fmla="*/ 1333500 h 2231571"/>
              <a:gd name="csX109" fmla="*/ 6525985 w 10276114"/>
              <a:gd name="csY109" fmla="*/ 1279071 h 2231571"/>
              <a:gd name="csX110" fmla="*/ 6574971 w 10276114"/>
              <a:gd name="csY110" fmla="*/ 1235529 h 2231571"/>
              <a:gd name="csX111" fmla="*/ 6623957 w 10276114"/>
              <a:gd name="csY111" fmla="*/ 1186543 h 2231571"/>
              <a:gd name="csX112" fmla="*/ 6640285 w 10276114"/>
              <a:gd name="csY112" fmla="*/ 1164771 h 2231571"/>
              <a:gd name="csX113" fmla="*/ 6711043 w 10276114"/>
              <a:gd name="csY113" fmla="*/ 1094014 h 2231571"/>
              <a:gd name="csX114" fmla="*/ 6798128 w 10276114"/>
              <a:gd name="csY114" fmla="*/ 1088571 h 2231571"/>
              <a:gd name="csX115" fmla="*/ 6841671 w 10276114"/>
              <a:gd name="csY115" fmla="*/ 1083129 h 2231571"/>
              <a:gd name="csX116" fmla="*/ 7004957 w 10276114"/>
              <a:gd name="csY116" fmla="*/ 1077686 h 2231571"/>
              <a:gd name="csX117" fmla="*/ 7021285 w 10276114"/>
              <a:gd name="csY117" fmla="*/ 1088571 h 2231571"/>
              <a:gd name="csX118" fmla="*/ 7086600 w 10276114"/>
              <a:gd name="csY118" fmla="*/ 1094014 h 2231571"/>
              <a:gd name="csX119" fmla="*/ 7184571 w 10276114"/>
              <a:gd name="csY119" fmla="*/ 974271 h 2231571"/>
              <a:gd name="csX120" fmla="*/ 7217228 w 10276114"/>
              <a:gd name="csY120" fmla="*/ 914400 h 2231571"/>
              <a:gd name="csX121" fmla="*/ 7293428 w 10276114"/>
              <a:gd name="csY121" fmla="*/ 762000 h 2231571"/>
              <a:gd name="csX122" fmla="*/ 7385957 w 10276114"/>
              <a:gd name="csY122" fmla="*/ 527957 h 2231571"/>
              <a:gd name="csX123" fmla="*/ 7434943 w 10276114"/>
              <a:gd name="csY123" fmla="*/ 462643 h 2231571"/>
              <a:gd name="csX124" fmla="*/ 7451271 w 10276114"/>
              <a:gd name="csY124" fmla="*/ 429986 h 2231571"/>
              <a:gd name="csX125" fmla="*/ 7483928 w 10276114"/>
              <a:gd name="csY125" fmla="*/ 402771 h 2231571"/>
              <a:gd name="csX126" fmla="*/ 7500257 w 10276114"/>
              <a:gd name="csY126" fmla="*/ 381000 h 2231571"/>
              <a:gd name="csX127" fmla="*/ 7516585 w 10276114"/>
              <a:gd name="csY127" fmla="*/ 375557 h 2231571"/>
              <a:gd name="csX128" fmla="*/ 7571014 w 10276114"/>
              <a:gd name="csY128" fmla="*/ 370114 h 2231571"/>
              <a:gd name="csX129" fmla="*/ 7766957 w 10276114"/>
              <a:gd name="csY129" fmla="*/ 375557 h 2231571"/>
              <a:gd name="csX130" fmla="*/ 7962900 w 10276114"/>
              <a:gd name="csY130" fmla="*/ 310243 h 2231571"/>
              <a:gd name="csX131" fmla="*/ 8039100 w 10276114"/>
              <a:gd name="csY131" fmla="*/ 234043 h 2231571"/>
              <a:gd name="csX132" fmla="*/ 8088085 w 10276114"/>
              <a:gd name="csY132" fmla="*/ 195943 h 2231571"/>
              <a:gd name="csX133" fmla="*/ 8131628 w 10276114"/>
              <a:gd name="csY133" fmla="*/ 146957 h 2231571"/>
              <a:gd name="csX134" fmla="*/ 8186057 w 10276114"/>
              <a:gd name="csY134" fmla="*/ 92529 h 2231571"/>
              <a:gd name="csX135" fmla="*/ 8224157 w 10276114"/>
              <a:gd name="csY135" fmla="*/ 59871 h 2231571"/>
              <a:gd name="csX136" fmla="*/ 8240485 w 10276114"/>
              <a:gd name="csY136" fmla="*/ 38100 h 2231571"/>
              <a:gd name="csX137" fmla="*/ 8284028 w 10276114"/>
              <a:gd name="csY137" fmla="*/ 0 h 2231571"/>
              <a:gd name="csX138" fmla="*/ 8338457 w 10276114"/>
              <a:gd name="csY138" fmla="*/ 119743 h 2231571"/>
              <a:gd name="csX139" fmla="*/ 8371114 w 10276114"/>
              <a:gd name="csY139" fmla="*/ 217714 h 2231571"/>
              <a:gd name="csX140" fmla="*/ 8550728 w 10276114"/>
              <a:gd name="csY140" fmla="*/ 647700 h 2231571"/>
              <a:gd name="csX141" fmla="*/ 8572500 w 10276114"/>
              <a:gd name="csY141" fmla="*/ 723900 h 2231571"/>
              <a:gd name="csX142" fmla="*/ 8626928 w 10276114"/>
              <a:gd name="csY142" fmla="*/ 887186 h 2231571"/>
              <a:gd name="csX143" fmla="*/ 8654143 w 10276114"/>
              <a:gd name="csY143" fmla="*/ 996043 h 2231571"/>
              <a:gd name="csX144" fmla="*/ 8665028 w 10276114"/>
              <a:gd name="csY144" fmla="*/ 1055914 h 2231571"/>
              <a:gd name="csX145" fmla="*/ 8675914 w 10276114"/>
              <a:gd name="csY145" fmla="*/ 1083129 h 2231571"/>
              <a:gd name="csX146" fmla="*/ 8681357 w 10276114"/>
              <a:gd name="csY146" fmla="*/ 1121229 h 2231571"/>
              <a:gd name="csX147" fmla="*/ 8686800 w 10276114"/>
              <a:gd name="csY147" fmla="*/ 1143000 h 2231571"/>
              <a:gd name="csX148" fmla="*/ 8811985 w 10276114"/>
              <a:gd name="csY148" fmla="*/ 903514 h 2231571"/>
              <a:gd name="csX149" fmla="*/ 8899071 w 10276114"/>
              <a:gd name="csY149" fmla="*/ 691243 h 2231571"/>
              <a:gd name="csX150" fmla="*/ 8964385 w 10276114"/>
              <a:gd name="csY150" fmla="*/ 500743 h 2231571"/>
              <a:gd name="csX151" fmla="*/ 8980714 w 10276114"/>
              <a:gd name="csY151" fmla="*/ 446314 h 2231571"/>
              <a:gd name="csX152" fmla="*/ 8991600 w 10276114"/>
              <a:gd name="csY152" fmla="*/ 413657 h 2231571"/>
              <a:gd name="csX153" fmla="*/ 9013371 w 10276114"/>
              <a:gd name="csY153" fmla="*/ 386443 h 2231571"/>
              <a:gd name="csX154" fmla="*/ 9024257 w 10276114"/>
              <a:gd name="csY154" fmla="*/ 364671 h 2231571"/>
              <a:gd name="csX155" fmla="*/ 9051471 w 10276114"/>
              <a:gd name="csY155" fmla="*/ 359229 h 2231571"/>
              <a:gd name="csX156" fmla="*/ 9263743 w 10276114"/>
              <a:gd name="csY156" fmla="*/ 370114 h 2231571"/>
              <a:gd name="csX157" fmla="*/ 9476014 w 10276114"/>
              <a:gd name="csY157" fmla="*/ 381000 h 2231571"/>
              <a:gd name="csX158" fmla="*/ 9568543 w 10276114"/>
              <a:gd name="csY158" fmla="*/ 288471 h 2231571"/>
              <a:gd name="csX159" fmla="*/ 9677400 w 10276114"/>
              <a:gd name="csY159" fmla="*/ 168729 h 2231571"/>
              <a:gd name="csX160" fmla="*/ 9726385 w 10276114"/>
              <a:gd name="csY160" fmla="*/ 130629 h 2231571"/>
              <a:gd name="csX161" fmla="*/ 9764485 w 10276114"/>
              <a:gd name="csY161" fmla="*/ 97971 h 2231571"/>
              <a:gd name="csX162" fmla="*/ 9786257 w 10276114"/>
              <a:gd name="csY162" fmla="*/ 76200 h 2231571"/>
              <a:gd name="csX163" fmla="*/ 9829800 w 10276114"/>
              <a:gd name="csY163" fmla="*/ 54429 h 2231571"/>
              <a:gd name="csX164" fmla="*/ 9857014 w 10276114"/>
              <a:gd name="csY164" fmla="*/ 27214 h 2231571"/>
              <a:gd name="csX165" fmla="*/ 9965871 w 10276114"/>
              <a:gd name="csY165" fmla="*/ 10886 h 2231571"/>
              <a:gd name="csX166" fmla="*/ 10276114 w 10276114"/>
              <a:gd name="csY166" fmla="*/ 16329 h 223157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  <a:cxn ang="0">
                <a:pos x="csX76" y="csY76"/>
              </a:cxn>
              <a:cxn ang="0">
                <a:pos x="csX77" y="csY77"/>
              </a:cxn>
              <a:cxn ang="0">
                <a:pos x="csX78" y="csY78"/>
              </a:cxn>
              <a:cxn ang="0">
                <a:pos x="csX79" y="csY79"/>
              </a:cxn>
              <a:cxn ang="0">
                <a:pos x="csX80" y="csY80"/>
              </a:cxn>
              <a:cxn ang="0">
                <a:pos x="csX81" y="csY81"/>
              </a:cxn>
              <a:cxn ang="0">
                <a:pos x="csX82" y="csY82"/>
              </a:cxn>
              <a:cxn ang="0">
                <a:pos x="csX83" y="csY83"/>
              </a:cxn>
              <a:cxn ang="0">
                <a:pos x="csX84" y="csY84"/>
              </a:cxn>
              <a:cxn ang="0">
                <a:pos x="csX85" y="csY85"/>
              </a:cxn>
              <a:cxn ang="0">
                <a:pos x="csX86" y="csY86"/>
              </a:cxn>
              <a:cxn ang="0">
                <a:pos x="csX87" y="csY87"/>
              </a:cxn>
              <a:cxn ang="0">
                <a:pos x="csX88" y="csY88"/>
              </a:cxn>
              <a:cxn ang="0">
                <a:pos x="csX89" y="csY89"/>
              </a:cxn>
              <a:cxn ang="0">
                <a:pos x="csX90" y="csY90"/>
              </a:cxn>
              <a:cxn ang="0">
                <a:pos x="csX91" y="csY91"/>
              </a:cxn>
              <a:cxn ang="0">
                <a:pos x="csX92" y="csY92"/>
              </a:cxn>
              <a:cxn ang="0">
                <a:pos x="csX93" y="csY93"/>
              </a:cxn>
              <a:cxn ang="0">
                <a:pos x="csX94" y="csY94"/>
              </a:cxn>
              <a:cxn ang="0">
                <a:pos x="csX95" y="csY95"/>
              </a:cxn>
              <a:cxn ang="0">
                <a:pos x="csX96" y="csY96"/>
              </a:cxn>
              <a:cxn ang="0">
                <a:pos x="csX97" y="csY97"/>
              </a:cxn>
              <a:cxn ang="0">
                <a:pos x="csX98" y="csY98"/>
              </a:cxn>
              <a:cxn ang="0">
                <a:pos x="csX99" y="csY99"/>
              </a:cxn>
              <a:cxn ang="0">
                <a:pos x="csX100" y="csY100"/>
              </a:cxn>
              <a:cxn ang="0">
                <a:pos x="csX101" y="csY101"/>
              </a:cxn>
              <a:cxn ang="0">
                <a:pos x="csX102" y="csY102"/>
              </a:cxn>
              <a:cxn ang="0">
                <a:pos x="csX103" y="csY103"/>
              </a:cxn>
              <a:cxn ang="0">
                <a:pos x="csX104" y="csY104"/>
              </a:cxn>
              <a:cxn ang="0">
                <a:pos x="csX105" y="csY105"/>
              </a:cxn>
              <a:cxn ang="0">
                <a:pos x="csX106" y="csY106"/>
              </a:cxn>
              <a:cxn ang="0">
                <a:pos x="csX107" y="csY107"/>
              </a:cxn>
              <a:cxn ang="0">
                <a:pos x="csX108" y="csY108"/>
              </a:cxn>
              <a:cxn ang="0">
                <a:pos x="csX109" y="csY109"/>
              </a:cxn>
              <a:cxn ang="0">
                <a:pos x="csX110" y="csY110"/>
              </a:cxn>
              <a:cxn ang="0">
                <a:pos x="csX111" y="csY111"/>
              </a:cxn>
              <a:cxn ang="0">
                <a:pos x="csX112" y="csY112"/>
              </a:cxn>
              <a:cxn ang="0">
                <a:pos x="csX113" y="csY113"/>
              </a:cxn>
              <a:cxn ang="0">
                <a:pos x="csX114" y="csY114"/>
              </a:cxn>
              <a:cxn ang="0">
                <a:pos x="csX115" y="csY115"/>
              </a:cxn>
              <a:cxn ang="0">
                <a:pos x="csX116" y="csY116"/>
              </a:cxn>
              <a:cxn ang="0">
                <a:pos x="csX117" y="csY117"/>
              </a:cxn>
              <a:cxn ang="0">
                <a:pos x="csX118" y="csY118"/>
              </a:cxn>
              <a:cxn ang="0">
                <a:pos x="csX119" y="csY119"/>
              </a:cxn>
              <a:cxn ang="0">
                <a:pos x="csX120" y="csY120"/>
              </a:cxn>
              <a:cxn ang="0">
                <a:pos x="csX121" y="csY121"/>
              </a:cxn>
              <a:cxn ang="0">
                <a:pos x="csX122" y="csY122"/>
              </a:cxn>
              <a:cxn ang="0">
                <a:pos x="csX123" y="csY123"/>
              </a:cxn>
              <a:cxn ang="0">
                <a:pos x="csX124" y="csY124"/>
              </a:cxn>
              <a:cxn ang="0">
                <a:pos x="csX125" y="csY125"/>
              </a:cxn>
              <a:cxn ang="0">
                <a:pos x="csX126" y="csY126"/>
              </a:cxn>
              <a:cxn ang="0">
                <a:pos x="csX127" y="csY127"/>
              </a:cxn>
              <a:cxn ang="0">
                <a:pos x="csX128" y="csY128"/>
              </a:cxn>
              <a:cxn ang="0">
                <a:pos x="csX129" y="csY129"/>
              </a:cxn>
              <a:cxn ang="0">
                <a:pos x="csX130" y="csY130"/>
              </a:cxn>
              <a:cxn ang="0">
                <a:pos x="csX131" y="csY131"/>
              </a:cxn>
              <a:cxn ang="0">
                <a:pos x="csX132" y="csY132"/>
              </a:cxn>
              <a:cxn ang="0">
                <a:pos x="csX133" y="csY133"/>
              </a:cxn>
              <a:cxn ang="0">
                <a:pos x="csX134" y="csY134"/>
              </a:cxn>
              <a:cxn ang="0">
                <a:pos x="csX135" y="csY135"/>
              </a:cxn>
              <a:cxn ang="0">
                <a:pos x="csX136" y="csY136"/>
              </a:cxn>
              <a:cxn ang="0">
                <a:pos x="csX137" y="csY137"/>
              </a:cxn>
              <a:cxn ang="0">
                <a:pos x="csX138" y="csY138"/>
              </a:cxn>
              <a:cxn ang="0">
                <a:pos x="csX139" y="csY139"/>
              </a:cxn>
              <a:cxn ang="0">
                <a:pos x="csX140" y="csY140"/>
              </a:cxn>
              <a:cxn ang="0">
                <a:pos x="csX141" y="csY141"/>
              </a:cxn>
              <a:cxn ang="0">
                <a:pos x="csX142" y="csY142"/>
              </a:cxn>
              <a:cxn ang="0">
                <a:pos x="csX143" y="csY143"/>
              </a:cxn>
              <a:cxn ang="0">
                <a:pos x="csX144" y="csY144"/>
              </a:cxn>
              <a:cxn ang="0">
                <a:pos x="csX145" y="csY145"/>
              </a:cxn>
              <a:cxn ang="0">
                <a:pos x="csX146" y="csY146"/>
              </a:cxn>
              <a:cxn ang="0">
                <a:pos x="csX147" y="csY147"/>
              </a:cxn>
              <a:cxn ang="0">
                <a:pos x="csX148" y="csY148"/>
              </a:cxn>
              <a:cxn ang="0">
                <a:pos x="csX149" y="csY149"/>
              </a:cxn>
              <a:cxn ang="0">
                <a:pos x="csX150" y="csY150"/>
              </a:cxn>
              <a:cxn ang="0">
                <a:pos x="csX151" y="csY151"/>
              </a:cxn>
              <a:cxn ang="0">
                <a:pos x="csX152" y="csY152"/>
              </a:cxn>
              <a:cxn ang="0">
                <a:pos x="csX153" y="csY153"/>
              </a:cxn>
              <a:cxn ang="0">
                <a:pos x="csX154" y="csY154"/>
              </a:cxn>
              <a:cxn ang="0">
                <a:pos x="csX155" y="csY155"/>
              </a:cxn>
              <a:cxn ang="0">
                <a:pos x="csX156" y="csY156"/>
              </a:cxn>
              <a:cxn ang="0">
                <a:pos x="csX157" y="csY157"/>
              </a:cxn>
              <a:cxn ang="0">
                <a:pos x="csX158" y="csY158"/>
              </a:cxn>
              <a:cxn ang="0">
                <a:pos x="csX159" y="csY159"/>
              </a:cxn>
              <a:cxn ang="0">
                <a:pos x="csX160" y="csY160"/>
              </a:cxn>
              <a:cxn ang="0">
                <a:pos x="csX161" y="csY161"/>
              </a:cxn>
              <a:cxn ang="0">
                <a:pos x="csX162" y="csY162"/>
              </a:cxn>
              <a:cxn ang="0">
                <a:pos x="csX163" y="csY163"/>
              </a:cxn>
              <a:cxn ang="0">
                <a:pos x="csX164" y="csY164"/>
              </a:cxn>
              <a:cxn ang="0">
                <a:pos x="csX165" y="csY165"/>
              </a:cxn>
              <a:cxn ang="0">
                <a:pos x="csX166" y="csY166"/>
              </a:cxn>
            </a:cxnLst>
            <a:rect l="l" t="t" r="r" b="b"/>
            <a:pathLst>
              <a:path w="10276114" h="2231571">
                <a:moveTo>
                  <a:pt x="0" y="1877786"/>
                </a:moveTo>
                <a:lnTo>
                  <a:pt x="114300" y="1894114"/>
                </a:lnTo>
                <a:cubicBezTo>
                  <a:pt x="166792" y="1901354"/>
                  <a:pt x="142689" y="1894505"/>
                  <a:pt x="174171" y="1905000"/>
                </a:cubicBezTo>
                <a:cubicBezTo>
                  <a:pt x="243114" y="1903186"/>
                  <a:pt x="312208" y="1904471"/>
                  <a:pt x="381000" y="1899557"/>
                </a:cubicBezTo>
                <a:cubicBezTo>
                  <a:pt x="389093" y="1898979"/>
                  <a:pt x="394683" y="1889322"/>
                  <a:pt x="402771" y="1888671"/>
                </a:cubicBezTo>
                <a:cubicBezTo>
                  <a:pt x="553144" y="1876572"/>
                  <a:pt x="703942" y="1870528"/>
                  <a:pt x="854528" y="1861457"/>
                </a:cubicBezTo>
                <a:cubicBezTo>
                  <a:pt x="869042" y="1852386"/>
                  <a:pt x="884756" y="1844998"/>
                  <a:pt x="898071" y="1834243"/>
                </a:cubicBezTo>
                <a:cubicBezTo>
                  <a:pt x="932062" y="1806789"/>
                  <a:pt x="967270" y="1780040"/>
                  <a:pt x="996043" y="1747157"/>
                </a:cubicBezTo>
                <a:cubicBezTo>
                  <a:pt x="1031783" y="1706311"/>
                  <a:pt x="1036031" y="1703661"/>
                  <a:pt x="1066800" y="1660071"/>
                </a:cubicBezTo>
                <a:cubicBezTo>
                  <a:pt x="1078117" y="1644039"/>
                  <a:pt x="1088140" y="1627118"/>
                  <a:pt x="1099457" y="1611086"/>
                </a:cubicBezTo>
                <a:cubicBezTo>
                  <a:pt x="1109920" y="1596264"/>
                  <a:pt x="1121787" y="1582460"/>
                  <a:pt x="1132114" y="1567543"/>
                </a:cubicBezTo>
                <a:cubicBezTo>
                  <a:pt x="1138136" y="1558845"/>
                  <a:pt x="1143712" y="1549791"/>
                  <a:pt x="1148443" y="1540329"/>
                </a:cubicBezTo>
                <a:cubicBezTo>
                  <a:pt x="1152812" y="1531590"/>
                  <a:pt x="1152419" y="1520023"/>
                  <a:pt x="1159328" y="1513114"/>
                </a:cubicBezTo>
                <a:cubicBezTo>
                  <a:pt x="1164618" y="1507824"/>
                  <a:pt x="1173843" y="1509485"/>
                  <a:pt x="1181100" y="1507671"/>
                </a:cubicBezTo>
                <a:cubicBezTo>
                  <a:pt x="1207311" y="1490197"/>
                  <a:pt x="1210679" y="1488978"/>
                  <a:pt x="1240971" y="1458686"/>
                </a:cubicBezTo>
                <a:cubicBezTo>
                  <a:pt x="1265481" y="1434176"/>
                  <a:pt x="1287218" y="1406996"/>
                  <a:pt x="1311728" y="1382486"/>
                </a:cubicBezTo>
                <a:cubicBezTo>
                  <a:pt x="1328988" y="1365226"/>
                  <a:pt x="1348897" y="1350760"/>
                  <a:pt x="1366157" y="1333500"/>
                </a:cubicBezTo>
                <a:cubicBezTo>
                  <a:pt x="1374371" y="1325286"/>
                  <a:pt x="1379876" y="1314660"/>
                  <a:pt x="1387928" y="1306286"/>
                </a:cubicBezTo>
                <a:cubicBezTo>
                  <a:pt x="1425274" y="1267446"/>
                  <a:pt x="1460526" y="1226106"/>
                  <a:pt x="1502228" y="1191986"/>
                </a:cubicBezTo>
                <a:cubicBezTo>
                  <a:pt x="1522185" y="1175657"/>
                  <a:pt x="1542827" y="1160131"/>
                  <a:pt x="1562100" y="1143000"/>
                </a:cubicBezTo>
                <a:cubicBezTo>
                  <a:pt x="1642236" y="1071768"/>
                  <a:pt x="1567840" y="1129171"/>
                  <a:pt x="1621971" y="1088571"/>
                </a:cubicBezTo>
                <a:cubicBezTo>
                  <a:pt x="1671861" y="1152067"/>
                  <a:pt x="1763857" y="1263858"/>
                  <a:pt x="1785257" y="1328057"/>
                </a:cubicBezTo>
                <a:cubicBezTo>
                  <a:pt x="1801079" y="1375520"/>
                  <a:pt x="1786806" y="1354044"/>
                  <a:pt x="1834243" y="1387929"/>
                </a:cubicBezTo>
                <a:cubicBezTo>
                  <a:pt x="1909857" y="1501352"/>
                  <a:pt x="1797834" y="1335828"/>
                  <a:pt x="1883228" y="1453243"/>
                </a:cubicBezTo>
                <a:cubicBezTo>
                  <a:pt x="1889450" y="1461799"/>
                  <a:pt x="1893490" y="1471790"/>
                  <a:pt x="1899557" y="1480457"/>
                </a:cubicBezTo>
                <a:cubicBezTo>
                  <a:pt x="1906219" y="1489974"/>
                  <a:pt x="1914358" y="1498377"/>
                  <a:pt x="1921328" y="1507671"/>
                </a:cubicBezTo>
                <a:cubicBezTo>
                  <a:pt x="1925253" y="1512904"/>
                  <a:pt x="1927106" y="1519913"/>
                  <a:pt x="1932214" y="1524000"/>
                </a:cubicBezTo>
                <a:cubicBezTo>
                  <a:pt x="1936694" y="1527584"/>
                  <a:pt x="1943100" y="1527629"/>
                  <a:pt x="1948543" y="1529443"/>
                </a:cubicBezTo>
                <a:cubicBezTo>
                  <a:pt x="2017128" y="1666612"/>
                  <a:pt x="1968683" y="1567218"/>
                  <a:pt x="2062843" y="1774371"/>
                </a:cubicBezTo>
                <a:cubicBezTo>
                  <a:pt x="2073592" y="1798019"/>
                  <a:pt x="2084231" y="1821724"/>
                  <a:pt x="2095500" y="1845129"/>
                </a:cubicBezTo>
                <a:cubicBezTo>
                  <a:pt x="2107819" y="1870716"/>
                  <a:pt x="2124620" y="1894388"/>
                  <a:pt x="2133600" y="1921329"/>
                </a:cubicBezTo>
                <a:cubicBezTo>
                  <a:pt x="2139043" y="1937657"/>
                  <a:pt x="2144794" y="1953886"/>
                  <a:pt x="2149928" y="1970314"/>
                </a:cubicBezTo>
                <a:cubicBezTo>
                  <a:pt x="2153868" y="1982921"/>
                  <a:pt x="2155279" y="1996421"/>
                  <a:pt x="2160814" y="2008414"/>
                </a:cubicBezTo>
                <a:cubicBezTo>
                  <a:pt x="2175523" y="2040283"/>
                  <a:pt x="2222344" y="2084182"/>
                  <a:pt x="2242457" y="2100943"/>
                </a:cubicBezTo>
                <a:cubicBezTo>
                  <a:pt x="2253343" y="2110014"/>
                  <a:pt x="2262874" y="2121017"/>
                  <a:pt x="2275114" y="2128157"/>
                </a:cubicBezTo>
                <a:cubicBezTo>
                  <a:pt x="2285025" y="2133939"/>
                  <a:pt x="2296885" y="2135414"/>
                  <a:pt x="2307771" y="2139043"/>
                </a:cubicBezTo>
                <a:cubicBezTo>
                  <a:pt x="2313214" y="2144486"/>
                  <a:pt x="2319172" y="2149458"/>
                  <a:pt x="2324100" y="2155371"/>
                </a:cubicBezTo>
                <a:cubicBezTo>
                  <a:pt x="2328288" y="2160396"/>
                  <a:pt x="2329877" y="2167613"/>
                  <a:pt x="2334985" y="2171700"/>
                </a:cubicBezTo>
                <a:cubicBezTo>
                  <a:pt x="2339465" y="2175284"/>
                  <a:pt x="2345871" y="2175329"/>
                  <a:pt x="2351314" y="2177143"/>
                </a:cubicBezTo>
                <a:cubicBezTo>
                  <a:pt x="2399482" y="2225311"/>
                  <a:pt x="2377778" y="2209300"/>
                  <a:pt x="2411185" y="2231571"/>
                </a:cubicBezTo>
                <a:cubicBezTo>
                  <a:pt x="2443842" y="2200728"/>
                  <a:pt x="2477394" y="2170806"/>
                  <a:pt x="2509157" y="2139043"/>
                </a:cubicBezTo>
                <a:cubicBezTo>
                  <a:pt x="2533667" y="2114533"/>
                  <a:pt x="2553422" y="2085195"/>
                  <a:pt x="2579914" y="2062843"/>
                </a:cubicBezTo>
                <a:cubicBezTo>
                  <a:pt x="2611837" y="2035908"/>
                  <a:pt x="2658267" y="2025500"/>
                  <a:pt x="2683328" y="1992086"/>
                </a:cubicBezTo>
                <a:cubicBezTo>
                  <a:pt x="2706004" y="1961851"/>
                  <a:pt x="2691878" y="1974981"/>
                  <a:pt x="2726871" y="1953986"/>
                </a:cubicBezTo>
                <a:cubicBezTo>
                  <a:pt x="2748385" y="1910957"/>
                  <a:pt x="2723110" y="1951766"/>
                  <a:pt x="2764971" y="1915886"/>
                </a:cubicBezTo>
                <a:cubicBezTo>
                  <a:pt x="2769938" y="1911629"/>
                  <a:pt x="2770693" y="1903573"/>
                  <a:pt x="2775857" y="1899557"/>
                </a:cubicBezTo>
                <a:cubicBezTo>
                  <a:pt x="2787403" y="1890577"/>
                  <a:pt x="2800702" y="1883972"/>
                  <a:pt x="2813957" y="1877786"/>
                </a:cubicBezTo>
                <a:cubicBezTo>
                  <a:pt x="2847137" y="1862302"/>
                  <a:pt x="2882220" y="1854715"/>
                  <a:pt x="2917371" y="1845129"/>
                </a:cubicBezTo>
                <a:lnTo>
                  <a:pt x="3113314" y="1861457"/>
                </a:lnTo>
                <a:cubicBezTo>
                  <a:pt x="3124300" y="1862503"/>
                  <a:pt x="3135011" y="1865611"/>
                  <a:pt x="3145971" y="1866900"/>
                </a:cubicBezTo>
                <a:cubicBezTo>
                  <a:pt x="3165873" y="1869242"/>
                  <a:pt x="3185886" y="1870529"/>
                  <a:pt x="3205843" y="1872343"/>
                </a:cubicBezTo>
                <a:cubicBezTo>
                  <a:pt x="3233057" y="1834243"/>
                  <a:pt x="3262294" y="1797510"/>
                  <a:pt x="3287485" y="1758043"/>
                </a:cubicBezTo>
                <a:cubicBezTo>
                  <a:pt x="3316786" y="1712138"/>
                  <a:pt x="3333461" y="1657683"/>
                  <a:pt x="3369128" y="1616529"/>
                </a:cubicBezTo>
                <a:cubicBezTo>
                  <a:pt x="3392714" y="1589315"/>
                  <a:pt x="3412783" y="1558600"/>
                  <a:pt x="3439885" y="1534886"/>
                </a:cubicBezTo>
                <a:cubicBezTo>
                  <a:pt x="3454399" y="1522186"/>
                  <a:pt x="3468263" y="1508701"/>
                  <a:pt x="3483428" y="1496786"/>
                </a:cubicBezTo>
                <a:cubicBezTo>
                  <a:pt x="3532373" y="1458329"/>
                  <a:pt x="3502175" y="1493560"/>
                  <a:pt x="3532414" y="1453243"/>
                </a:cubicBezTo>
                <a:cubicBezTo>
                  <a:pt x="3546928" y="1407886"/>
                  <a:pt x="3561563" y="1362567"/>
                  <a:pt x="3575957" y="1317171"/>
                </a:cubicBezTo>
                <a:cubicBezTo>
                  <a:pt x="3585149" y="1288181"/>
                  <a:pt x="3595795" y="1259591"/>
                  <a:pt x="3603171" y="1230086"/>
                </a:cubicBezTo>
                <a:cubicBezTo>
                  <a:pt x="3614778" y="1183658"/>
                  <a:pt x="3635799" y="1094511"/>
                  <a:pt x="3652157" y="1050471"/>
                </a:cubicBezTo>
                <a:cubicBezTo>
                  <a:pt x="3664600" y="1016970"/>
                  <a:pt x="3683152" y="985962"/>
                  <a:pt x="3695700" y="952500"/>
                </a:cubicBezTo>
                <a:cubicBezTo>
                  <a:pt x="3704975" y="927766"/>
                  <a:pt x="3710924" y="901892"/>
                  <a:pt x="3717471" y="876300"/>
                </a:cubicBezTo>
                <a:cubicBezTo>
                  <a:pt x="3749950" y="749337"/>
                  <a:pt x="3743121" y="747253"/>
                  <a:pt x="3777343" y="653143"/>
                </a:cubicBezTo>
                <a:cubicBezTo>
                  <a:pt x="3784021" y="634779"/>
                  <a:pt x="3792935" y="617252"/>
                  <a:pt x="3799114" y="598714"/>
                </a:cubicBezTo>
                <a:cubicBezTo>
                  <a:pt x="3840076" y="475826"/>
                  <a:pt x="3773179" y="642903"/>
                  <a:pt x="3831771" y="506186"/>
                </a:cubicBezTo>
                <a:cubicBezTo>
                  <a:pt x="3841062" y="484507"/>
                  <a:pt x="3844251" y="459288"/>
                  <a:pt x="3858985" y="440871"/>
                </a:cubicBezTo>
                <a:cubicBezTo>
                  <a:pt x="3866242" y="431800"/>
                  <a:pt x="3874520" y="423458"/>
                  <a:pt x="3880757" y="413657"/>
                </a:cubicBezTo>
                <a:cubicBezTo>
                  <a:pt x="3887291" y="403389"/>
                  <a:pt x="3889071" y="390159"/>
                  <a:pt x="3897085" y="381000"/>
                </a:cubicBezTo>
                <a:cubicBezTo>
                  <a:pt x="3902623" y="374670"/>
                  <a:pt x="3926266" y="367644"/>
                  <a:pt x="3935185" y="364671"/>
                </a:cubicBezTo>
                <a:cubicBezTo>
                  <a:pt x="3971471" y="366485"/>
                  <a:pt x="4007811" y="367430"/>
                  <a:pt x="4044043" y="370114"/>
                </a:cubicBezTo>
                <a:cubicBezTo>
                  <a:pt x="4056837" y="371062"/>
                  <a:pt x="4069342" y="374704"/>
                  <a:pt x="4082143" y="375557"/>
                </a:cubicBezTo>
                <a:cubicBezTo>
                  <a:pt x="4126283" y="378500"/>
                  <a:pt x="4326026" y="385239"/>
                  <a:pt x="4359728" y="386443"/>
                </a:cubicBezTo>
                <a:cubicBezTo>
                  <a:pt x="4369412" y="415494"/>
                  <a:pt x="4368709" y="418159"/>
                  <a:pt x="4397828" y="451757"/>
                </a:cubicBezTo>
                <a:cubicBezTo>
                  <a:pt x="4408783" y="464397"/>
                  <a:pt x="4424424" y="472271"/>
                  <a:pt x="4435928" y="484414"/>
                </a:cubicBezTo>
                <a:cubicBezTo>
                  <a:pt x="4457177" y="506843"/>
                  <a:pt x="4475899" y="531538"/>
                  <a:pt x="4495800" y="555171"/>
                </a:cubicBezTo>
                <a:cubicBezTo>
                  <a:pt x="4504928" y="566010"/>
                  <a:pt x="4514512" y="576493"/>
                  <a:pt x="4523014" y="587829"/>
                </a:cubicBezTo>
                <a:cubicBezTo>
                  <a:pt x="4528457" y="595086"/>
                  <a:pt x="4534535" y="601907"/>
                  <a:pt x="4539343" y="609600"/>
                </a:cubicBezTo>
                <a:cubicBezTo>
                  <a:pt x="4543643" y="616480"/>
                  <a:pt x="4544948" y="625211"/>
                  <a:pt x="4550228" y="631371"/>
                </a:cubicBezTo>
                <a:cubicBezTo>
                  <a:pt x="4556132" y="638259"/>
                  <a:pt x="4565173" y="641726"/>
                  <a:pt x="4572000" y="647700"/>
                </a:cubicBezTo>
                <a:cubicBezTo>
                  <a:pt x="4579724" y="654458"/>
                  <a:pt x="4585113" y="663961"/>
                  <a:pt x="4593771" y="669471"/>
                </a:cubicBezTo>
                <a:cubicBezTo>
                  <a:pt x="4609060" y="679201"/>
                  <a:pt x="4646464" y="690665"/>
                  <a:pt x="4664528" y="696686"/>
                </a:cubicBezTo>
                <a:cubicBezTo>
                  <a:pt x="4671785" y="703943"/>
                  <a:pt x="4677597" y="713018"/>
                  <a:pt x="4686300" y="718457"/>
                </a:cubicBezTo>
                <a:cubicBezTo>
                  <a:pt x="4692643" y="722422"/>
                  <a:pt x="4702230" y="719227"/>
                  <a:pt x="4708071" y="723900"/>
                </a:cubicBezTo>
                <a:cubicBezTo>
                  <a:pt x="4721132" y="734349"/>
                  <a:pt x="4727347" y="751964"/>
                  <a:pt x="4740728" y="762000"/>
                </a:cubicBezTo>
                <a:cubicBezTo>
                  <a:pt x="4749908" y="768885"/>
                  <a:pt x="4762731" y="768625"/>
                  <a:pt x="4773385" y="772886"/>
                </a:cubicBezTo>
                <a:cubicBezTo>
                  <a:pt x="4780918" y="775899"/>
                  <a:pt x="4787900" y="780143"/>
                  <a:pt x="4795157" y="783771"/>
                </a:cubicBezTo>
                <a:cubicBezTo>
                  <a:pt x="4822371" y="751114"/>
                  <a:pt x="4850244" y="718995"/>
                  <a:pt x="4876800" y="685800"/>
                </a:cubicBezTo>
                <a:cubicBezTo>
                  <a:pt x="4886550" y="673613"/>
                  <a:pt x="4893933" y="659614"/>
                  <a:pt x="4904014" y="647700"/>
                </a:cubicBezTo>
                <a:cubicBezTo>
                  <a:pt x="4913958" y="635948"/>
                  <a:pt x="4927054" y="627064"/>
                  <a:pt x="4936671" y="615043"/>
                </a:cubicBezTo>
                <a:cubicBezTo>
                  <a:pt x="4948930" y="599719"/>
                  <a:pt x="4958011" y="582090"/>
                  <a:pt x="4969328" y="566057"/>
                </a:cubicBezTo>
                <a:cubicBezTo>
                  <a:pt x="4979791" y="551235"/>
                  <a:pt x="4992129" y="537746"/>
                  <a:pt x="5001985" y="522514"/>
                </a:cubicBezTo>
                <a:cubicBezTo>
                  <a:pt x="5009644" y="510678"/>
                  <a:pt x="5049398" y="432019"/>
                  <a:pt x="5061857" y="424543"/>
                </a:cubicBezTo>
                <a:cubicBezTo>
                  <a:pt x="5070928" y="419100"/>
                  <a:pt x="5080608" y="414561"/>
                  <a:pt x="5089071" y="408214"/>
                </a:cubicBezTo>
                <a:cubicBezTo>
                  <a:pt x="5121497" y="383895"/>
                  <a:pt x="5087430" y="396379"/>
                  <a:pt x="5127171" y="386443"/>
                </a:cubicBezTo>
                <a:cubicBezTo>
                  <a:pt x="5133369" y="361650"/>
                  <a:pt x="5130736" y="355622"/>
                  <a:pt x="5138057" y="381000"/>
                </a:cubicBezTo>
                <a:cubicBezTo>
                  <a:pt x="5163683" y="469835"/>
                  <a:pt x="5189032" y="558750"/>
                  <a:pt x="5214257" y="647700"/>
                </a:cubicBezTo>
                <a:cubicBezTo>
                  <a:pt x="5282601" y="888702"/>
                  <a:pt x="5195247" y="608339"/>
                  <a:pt x="5285014" y="832757"/>
                </a:cubicBezTo>
                <a:cubicBezTo>
                  <a:pt x="5312934" y="902558"/>
                  <a:pt x="5339611" y="973022"/>
                  <a:pt x="5361214" y="1045029"/>
                </a:cubicBezTo>
                <a:cubicBezTo>
                  <a:pt x="5387248" y="1131807"/>
                  <a:pt x="5364753" y="1068117"/>
                  <a:pt x="5399314" y="1143000"/>
                </a:cubicBezTo>
                <a:cubicBezTo>
                  <a:pt x="5403408" y="1151871"/>
                  <a:pt x="5405277" y="1161775"/>
                  <a:pt x="5410200" y="1170214"/>
                </a:cubicBezTo>
                <a:cubicBezTo>
                  <a:pt x="5418064" y="1183695"/>
                  <a:pt x="5429142" y="1195079"/>
                  <a:pt x="5437414" y="1208314"/>
                </a:cubicBezTo>
                <a:cubicBezTo>
                  <a:pt x="5447314" y="1224154"/>
                  <a:pt x="5454527" y="1241587"/>
                  <a:pt x="5464628" y="1257300"/>
                </a:cubicBezTo>
                <a:cubicBezTo>
                  <a:pt x="5570988" y="1422747"/>
                  <a:pt x="5409412" y="1156193"/>
                  <a:pt x="5502728" y="1311729"/>
                </a:cubicBezTo>
                <a:cubicBezTo>
                  <a:pt x="5532093" y="1429184"/>
                  <a:pt x="5491593" y="1283891"/>
                  <a:pt x="5535385" y="1393371"/>
                </a:cubicBezTo>
                <a:cubicBezTo>
                  <a:pt x="5560890" y="1457134"/>
                  <a:pt x="5529131" y="1419774"/>
                  <a:pt x="5562600" y="1453243"/>
                </a:cubicBezTo>
                <a:cubicBezTo>
                  <a:pt x="5564414" y="1460500"/>
                  <a:pt x="5560569" y="1474707"/>
                  <a:pt x="5568043" y="1475014"/>
                </a:cubicBezTo>
                <a:cubicBezTo>
                  <a:pt x="5698574" y="1480378"/>
                  <a:pt x="5829287" y="1469571"/>
                  <a:pt x="5959928" y="1469571"/>
                </a:cubicBezTo>
                <a:cubicBezTo>
                  <a:pt x="6076057" y="1469571"/>
                  <a:pt x="6192157" y="1473200"/>
                  <a:pt x="6308271" y="1475014"/>
                </a:cubicBezTo>
                <a:cubicBezTo>
                  <a:pt x="6324600" y="1464128"/>
                  <a:pt x="6342427" y="1455210"/>
                  <a:pt x="6357257" y="1442357"/>
                </a:cubicBezTo>
                <a:cubicBezTo>
                  <a:pt x="6397017" y="1407898"/>
                  <a:pt x="6433748" y="1370089"/>
                  <a:pt x="6471557" y="1333500"/>
                </a:cubicBezTo>
                <a:cubicBezTo>
                  <a:pt x="6489995" y="1315657"/>
                  <a:pt x="6506808" y="1296117"/>
                  <a:pt x="6525985" y="1279071"/>
                </a:cubicBezTo>
                <a:cubicBezTo>
                  <a:pt x="6542314" y="1264557"/>
                  <a:pt x="6560105" y="1251538"/>
                  <a:pt x="6574971" y="1235529"/>
                </a:cubicBezTo>
                <a:cubicBezTo>
                  <a:pt x="6627131" y="1179357"/>
                  <a:pt x="6565698" y="1221498"/>
                  <a:pt x="6623957" y="1186543"/>
                </a:cubicBezTo>
                <a:cubicBezTo>
                  <a:pt x="6629400" y="1179286"/>
                  <a:pt x="6634618" y="1171855"/>
                  <a:pt x="6640285" y="1164771"/>
                </a:cubicBezTo>
                <a:cubicBezTo>
                  <a:pt x="6647706" y="1155495"/>
                  <a:pt x="6680904" y="1098535"/>
                  <a:pt x="6711043" y="1094014"/>
                </a:cubicBezTo>
                <a:cubicBezTo>
                  <a:pt x="6739806" y="1089699"/>
                  <a:pt x="6769143" y="1090986"/>
                  <a:pt x="6798128" y="1088571"/>
                </a:cubicBezTo>
                <a:cubicBezTo>
                  <a:pt x="6812705" y="1087356"/>
                  <a:pt x="6827157" y="1084943"/>
                  <a:pt x="6841671" y="1083129"/>
                </a:cubicBezTo>
                <a:cubicBezTo>
                  <a:pt x="6912088" y="1063009"/>
                  <a:pt x="6891382" y="1064582"/>
                  <a:pt x="7004957" y="1077686"/>
                </a:cubicBezTo>
                <a:cubicBezTo>
                  <a:pt x="7011455" y="1078436"/>
                  <a:pt x="7014871" y="1087288"/>
                  <a:pt x="7021285" y="1088571"/>
                </a:cubicBezTo>
                <a:cubicBezTo>
                  <a:pt x="7042708" y="1092855"/>
                  <a:pt x="7064828" y="1092200"/>
                  <a:pt x="7086600" y="1094014"/>
                </a:cubicBezTo>
                <a:cubicBezTo>
                  <a:pt x="7165846" y="1120430"/>
                  <a:pt x="7112407" y="1114590"/>
                  <a:pt x="7184571" y="974271"/>
                </a:cubicBezTo>
                <a:cubicBezTo>
                  <a:pt x="7194968" y="954055"/>
                  <a:pt x="7206855" y="934628"/>
                  <a:pt x="7217228" y="914400"/>
                </a:cubicBezTo>
                <a:cubicBezTo>
                  <a:pt x="7243145" y="863862"/>
                  <a:pt x="7274018" y="815377"/>
                  <a:pt x="7293428" y="762000"/>
                </a:cubicBezTo>
                <a:cubicBezTo>
                  <a:pt x="7302508" y="737030"/>
                  <a:pt x="7367702" y="550776"/>
                  <a:pt x="7385957" y="527957"/>
                </a:cubicBezTo>
                <a:cubicBezTo>
                  <a:pt x="7402305" y="507522"/>
                  <a:pt x="7421360" y="484716"/>
                  <a:pt x="7434943" y="462643"/>
                </a:cubicBezTo>
                <a:cubicBezTo>
                  <a:pt x="7441322" y="452278"/>
                  <a:pt x="7444520" y="440112"/>
                  <a:pt x="7451271" y="429986"/>
                </a:cubicBezTo>
                <a:cubicBezTo>
                  <a:pt x="7469102" y="403239"/>
                  <a:pt x="7463850" y="422849"/>
                  <a:pt x="7483928" y="402771"/>
                </a:cubicBezTo>
                <a:cubicBezTo>
                  <a:pt x="7490342" y="396357"/>
                  <a:pt x="7493288" y="386807"/>
                  <a:pt x="7500257" y="381000"/>
                </a:cubicBezTo>
                <a:cubicBezTo>
                  <a:pt x="7504664" y="377327"/>
                  <a:pt x="7510915" y="376429"/>
                  <a:pt x="7516585" y="375557"/>
                </a:cubicBezTo>
                <a:cubicBezTo>
                  <a:pt x="7534606" y="372784"/>
                  <a:pt x="7552871" y="371928"/>
                  <a:pt x="7571014" y="370114"/>
                </a:cubicBezTo>
                <a:cubicBezTo>
                  <a:pt x="7636328" y="371928"/>
                  <a:pt x="7702367" y="385425"/>
                  <a:pt x="7766957" y="375557"/>
                </a:cubicBezTo>
                <a:cubicBezTo>
                  <a:pt x="7835015" y="365159"/>
                  <a:pt x="7899694" y="337536"/>
                  <a:pt x="7962900" y="310243"/>
                </a:cubicBezTo>
                <a:cubicBezTo>
                  <a:pt x="7993681" y="296951"/>
                  <a:pt x="8015878" y="255717"/>
                  <a:pt x="8039100" y="234043"/>
                </a:cubicBezTo>
                <a:cubicBezTo>
                  <a:pt x="8054222" y="219929"/>
                  <a:pt x="8073022" y="210120"/>
                  <a:pt x="8088085" y="195943"/>
                </a:cubicBezTo>
                <a:cubicBezTo>
                  <a:pt x="8103994" y="180970"/>
                  <a:pt x="8116603" y="162817"/>
                  <a:pt x="8131628" y="146957"/>
                </a:cubicBezTo>
                <a:cubicBezTo>
                  <a:pt x="8149274" y="128331"/>
                  <a:pt x="8167373" y="110114"/>
                  <a:pt x="8186057" y="92529"/>
                </a:cubicBezTo>
                <a:cubicBezTo>
                  <a:pt x="8198238" y="81065"/>
                  <a:pt x="8212329" y="71699"/>
                  <a:pt x="8224157" y="59871"/>
                </a:cubicBezTo>
                <a:cubicBezTo>
                  <a:pt x="8230571" y="53457"/>
                  <a:pt x="8234512" y="44927"/>
                  <a:pt x="8240485" y="38100"/>
                </a:cubicBezTo>
                <a:cubicBezTo>
                  <a:pt x="8258419" y="17605"/>
                  <a:pt x="8263109" y="15690"/>
                  <a:pt x="8284028" y="0"/>
                </a:cubicBezTo>
                <a:cubicBezTo>
                  <a:pt x="8302171" y="39914"/>
                  <a:pt x="8322174" y="79035"/>
                  <a:pt x="8338457" y="119743"/>
                </a:cubicBezTo>
                <a:cubicBezTo>
                  <a:pt x="8351242" y="151704"/>
                  <a:pt x="8357635" y="186039"/>
                  <a:pt x="8371114" y="217714"/>
                </a:cubicBezTo>
                <a:cubicBezTo>
                  <a:pt x="8461735" y="430673"/>
                  <a:pt x="8472684" y="374554"/>
                  <a:pt x="8550728" y="647700"/>
                </a:cubicBezTo>
                <a:cubicBezTo>
                  <a:pt x="8557985" y="673100"/>
                  <a:pt x="8564146" y="698839"/>
                  <a:pt x="8572500" y="723900"/>
                </a:cubicBezTo>
                <a:cubicBezTo>
                  <a:pt x="8596766" y="796697"/>
                  <a:pt x="8611095" y="792194"/>
                  <a:pt x="8626928" y="887186"/>
                </a:cubicBezTo>
                <a:cubicBezTo>
                  <a:pt x="8640362" y="967790"/>
                  <a:pt x="8630064" y="931834"/>
                  <a:pt x="8654143" y="996043"/>
                </a:cubicBezTo>
                <a:cubicBezTo>
                  <a:pt x="8656976" y="1015880"/>
                  <a:pt x="8658611" y="1036664"/>
                  <a:pt x="8665028" y="1055914"/>
                </a:cubicBezTo>
                <a:cubicBezTo>
                  <a:pt x="8668118" y="1065183"/>
                  <a:pt x="8672285" y="1074057"/>
                  <a:pt x="8675914" y="1083129"/>
                </a:cubicBezTo>
                <a:cubicBezTo>
                  <a:pt x="8677728" y="1095829"/>
                  <a:pt x="8679062" y="1108607"/>
                  <a:pt x="8681357" y="1121229"/>
                </a:cubicBezTo>
                <a:cubicBezTo>
                  <a:pt x="8682695" y="1128589"/>
                  <a:pt x="8681768" y="1148535"/>
                  <a:pt x="8686800" y="1143000"/>
                </a:cubicBezTo>
                <a:cubicBezTo>
                  <a:pt x="8718725" y="1107881"/>
                  <a:pt x="8808728" y="912064"/>
                  <a:pt x="8811985" y="903514"/>
                </a:cubicBezTo>
                <a:cubicBezTo>
                  <a:pt x="8930592" y="592172"/>
                  <a:pt x="8784325" y="969912"/>
                  <a:pt x="8899071" y="691243"/>
                </a:cubicBezTo>
                <a:cubicBezTo>
                  <a:pt x="8925853" y="626202"/>
                  <a:pt x="8944043" y="568550"/>
                  <a:pt x="8964385" y="500743"/>
                </a:cubicBezTo>
                <a:cubicBezTo>
                  <a:pt x="8969828" y="482600"/>
                  <a:pt x="8975064" y="464394"/>
                  <a:pt x="8980714" y="446314"/>
                </a:cubicBezTo>
                <a:cubicBezTo>
                  <a:pt x="8984137" y="435362"/>
                  <a:pt x="8986105" y="423730"/>
                  <a:pt x="8991600" y="413657"/>
                </a:cubicBezTo>
                <a:cubicBezTo>
                  <a:pt x="8997163" y="403459"/>
                  <a:pt x="9006927" y="396109"/>
                  <a:pt x="9013371" y="386443"/>
                </a:cubicBezTo>
                <a:cubicBezTo>
                  <a:pt x="9017872" y="379692"/>
                  <a:pt x="9017654" y="369387"/>
                  <a:pt x="9024257" y="364671"/>
                </a:cubicBezTo>
                <a:cubicBezTo>
                  <a:pt x="9031785" y="359294"/>
                  <a:pt x="9042400" y="361043"/>
                  <a:pt x="9051471" y="359229"/>
                </a:cubicBezTo>
                <a:lnTo>
                  <a:pt x="9263743" y="370114"/>
                </a:lnTo>
                <a:lnTo>
                  <a:pt x="9476014" y="381000"/>
                </a:lnTo>
                <a:cubicBezTo>
                  <a:pt x="9506857" y="350157"/>
                  <a:pt x="9540368" y="321769"/>
                  <a:pt x="9568543" y="288471"/>
                </a:cubicBezTo>
                <a:cubicBezTo>
                  <a:pt x="9607389" y="242562"/>
                  <a:pt x="9633430" y="207814"/>
                  <a:pt x="9677400" y="168729"/>
                </a:cubicBezTo>
                <a:cubicBezTo>
                  <a:pt x="9692861" y="154986"/>
                  <a:pt x="9710331" y="143674"/>
                  <a:pt x="9726385" y="130629"/>
                </a:cubicBezTo>
                <a:cubicBezTo>
                  <a:pt x="9739367" y="120081"/>
                  <a:pt x="9752108" y="109223"/>
                  <a:pt x="9764485" y="97971"/>
                </a:cubicBezTo>
                <a:cubicBezTo>
                  <a:pt x="9772079" y="91067"/>
                  <a:pt x="9777717" y="81893"/>
                  <a:pt x="9786257" y="76200"/>
                </a:cubicBezTo>
                <a:cubicBezTo>
                  <a:pt x="9799759" y="67199"/>
                  <a:pt x="9815286" y="61686"/>
                  <a:pt x="9829800" y="54429"/>
                </a:cubicBezTo>
                <a:cubicBezTo>
                  <a:pt x="9838871" y="45357"/>
                  <a:pt x="9846887" y="35090"/>
                  <a:pt x="9857014" y="27214"/>
                </a:cubicBezTo>
                <a:cubicBezTo>
                  <a:pt x="9886240" y="4482"/>
                  <a:pt x="9937220" y="12677"/>
                  <a:pt x="9965871" y="10886"/>
                </a:cubicBezTo>
                <a:lnTo>
                  <a:pt x="10276114" y="16329"/>
                </a:lnTo>
              </a:path>
            </a:pathLst>
          </a:cu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E51A8BE0-F74A-F44B-D4B7-79F6596A1A1A}"/>
              </a:ext>
            </a:extLst>
          </p:cNvPr>
          <p:cNvSpPr txBox="1"/>
          <p:nvPr/>
        </p:nvSpPr>
        <p:spPr>
          <a:xfrm>
            <a:off x="591459" y="13719"/>
            <a:ext cx="5861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i="1" dirty="0">
                <a:solidFill>
                  <a:srgbClr val="FF0000"/>
                </a:solidFill>
              </a:rPr>
              <a:t>An dieser Stelle bitte nur die Kurve bis Woche 10 zeichnen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6A1F7FDE-E3F2-EFE0-9281-DFF487540059}"/>
              </a:ext>
            </a:extLst>
          </p:cNvPr>
          <p:cNvSpPr txBox="1"/>
          <p:nvPr/>
        </p:nvSpPr>
        <p:spPr>
          <a:xfrm>
            <a:off x="8584153" y="-5019"/>
            <a:ext cx="360784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i="1" dirty="0">
                <a:solidFill>
                  <a:srgbClr val="FF0000"/>
                </a:solidFill>
              </a:rPr>
              <a:t>Dieses Arbeitsblatt 2-mal erstellen</a:t>
            </a:r>
          </a:p>
          <a:p>
            <a:pPr marL="342900" indent="-342900">
              <a:buAutoNum type="arabicParenR"/>
            </a:pPr>
            <a:r>
              <a:rPr lang="de-DE" i="1" dirty="0">
                <a:solidFill>
                  <a:srgbClr val="FF0000"/>
                </a:solidFill>
              </a:rPr>
              <a:t>0-26. Woche</a:t>
            </a:r>
          </a:p>
          <a:p>
            <a:pPr marL="342900" indent="-342900">
              <a:buAutoNum type="arabicParenR"/>
            </a:pPr>
            <a:r>
              <a:rPr lang="de-DE" i="1" dirty="0">
                <a:solidFill>
                  <a:srgbClr val="FF0000"/>
                </a:solidFill>
              </a:rPr>
              <a:t>27-52. Woche</a:t>
            </a:r>
          </a:p>
        </p:txBody>
      </p:sp>
    </p:spTree>
    <p:extLst>
      <p:ext uri="{BB962C8B-B14F-4D97-AF65-F5344CB8AC3E}">
        <p14:creationId xmlns:p14="http://schemas.microsoft.com/office/powerpoint/2010/main" val="253493233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6400C823-D5D6-A60A-3B7D-8D3473B9297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 flipH="1">
            <a:off x="0" y="0"/>
            <a:ext cx="12192000" cy="7814154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A7332186-80B7-373A-1B77-53613EC6CA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Bis zur nächsten Kurseinheit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018A4243-DAB9-A31A-E715-E73F804FFECA}"/>
              </a:ext>
            </a:extLst>
          </p:cNvPr>
          <p:cNvSpPr txBox="1"/>
          <p:nvPr/>
        </p:nvSpPr>
        <p:spPr>
          <a:xfrm>
            <a:off x="3943350" y="7902280"/>
            <a:ext cx="6096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 b="1" i="0" dirty="0">
                <a:solidFill>
                  <a:schemeClr val="tx1"/>
                </a:solidFill>
                <a:effectLst/>
                <a:latin typeface="+mn-lt"/>
              </a:rPr>
              <a:t>VSB_2025-08-13_1285.jpg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454992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C34ECC-AB57-D1A1-B981-160F6B5C8D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EB63DF-4476-96FF-D524-67F06F749A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Wie viele Kalorien können Sie hier sparen? Auflösung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1B0BF90F-9F80-FADA-3B79-326C3FD2BDB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5563"/>
          <a:stretch>
            <a:fillRect/>
          </a:stretch>
        </p:blipFill>
        <p:spPr>
          <a:xfrm>
            <a:off x="748642" y="2001706"/>
            <a:ext cx="4353732" cy="2561151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7B07D3A2-88CE-3532-7DFA-C59ACE9F211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5762"/>
          <a:stretch>
            <a:fillRect/>
          </a:stretch>
        </p:blipFill>
        <p:spPr>
          <a:xfrm>
            <a:off x="6327120" y="2039973"/>
            <a:ext cx="4289002" cy="2522884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E742CAC5-E24C-A0A1-7CA0-9A3A441C455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3695" t="38418"/>
          <a:stretch>
            <a:fillRect/>
          </a:stretch>
        </p:blipFill>
        <p:spPr>
          <a:xfrm>
            <a:off x="838200" y="5294375"/>
            <a:ext cx="4264174" cy="1198499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BD98B504-90E6-7FAB-7846-A4F504533A0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5140" t="38418"/>
          <a:stretch>
            <a:fillRect/>
          </a:stretch>
        </p:blipFill>
        <p:spPr>
          <a:xfrm>
            <a:off x="6095999" y="5294374"/>
            <a:ext cx="4751245" cy="1198499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B7CDB79F-66BC-6FC6-7617-001DAF7163E1}"/>
              </a:ext>
            </a:extLst>
          </p:cNvPr>
          <p:cNvSpPr txBox="1"/>
          <p:nvPr/>
        </p:nvSpPr>
        <p:spPr>
          <a:xfrm>
            <a:off x="2838028" y="7039724"/>
            <a:ext cx="56335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i="1" dirty="0">
                <a:solidFill>
                  <a:srgbClr val="FF0000"/>
                </a:solidFill>
              </a:rPr>
              <a:t>Bitte jeweils die Klammer mit „Fertigprodukt“ streichen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2D98ECD7-C600-C9CE-557C-A11DF57B22C4}"/>
              </a:ext>
            </a:extLst>
          </p:cNvPr>
          <p:cNvSpPr txBox="1"/>
          <p:nvPr/>
        </p:nvSpPr>
        <p:spPr>
          <a:xfrm>
            <a:off x="5083558" y="4018957"/>
            <a:ext cx="1287981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2400" dirty="0"/>
              <a:t>203 kcal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3E8C0675-958D-4EB6-84F4-86CCFF72654E}"/>
              </a:ext>
            </a:extLst>
          </p:cNvPr>
          <p:cNvSpPr txBox="1"/>
          <p:nvPr/>
        </p:nvSpPr>
        <p:spPr>
          <a:xfrm>
            <a:off x="5290217" y="2957127"/>
            <a:ext cx="718466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78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2985509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EF9ECA3-A80A-3E1D-59EF-C3AA18671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Wie viele Kalorien können Sie hier sparen?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70988486-788F-79E1-9729-E018C31D599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5542"/>
          <a:stretch>
            <a:fillRect/>
          </a:stretch>
        </p:blipFill>
        <p:spPr>
          <a:xfrm>
            <a:off x="857519" y="1905354"/>
            <a:ext cx="4451323" cy="2620926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6D20B869-1502-67AA-7E62-48E66E5595E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5859"/>
          <a:stretch>
            <a:fillRect/>
          </a:stretch>
        </p:blipFill>
        <p:spPr>
          <a:xfrm>
            <a:off x="6846023" y="1905354"/>
            <a:ext cx="4451323" cy="2620926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838988F3-9FFA-28D5-51E2-3C7E73DF1E0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7091" t="37498" b="30213"/>
          <a:stretch>
            <a:fillRect/>
          </a:stretch>
        </p:blipFill>
        <p:spPr>
          <a:xfrm>
            <a:off x="851708" y="5223228"/>
            <a:ext cx="4494270" cy="537492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8A93A12D-775A-E85A-0641-8E78E882025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6391" t="37498" b="30213"/>
          <a:stretch>
            <a:fillRect/>
          </a:stretch>
        </p:blipFill>
        <p:spPr>
          <a:xfrm>
            <a:off x="6846023" y="5223228"/>
            <a:ext cx="4623337" cy="537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5194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E3AC47-C074-CEC4-EDFB-52476D1403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E94FD4-FE68-187F-940F-DD45F80D42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Wie viele Kalorien können Sie hier sparen? Auflösung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5BA8D587-2CC2-0142-1220-6C0A375A91C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5542"/>
          <a:stretch>
            <a:fillRect/>
          </a:stretch>
        </p:blipFill>
        <p:spPr>
          <a:xfrm>
            <a:off x="857519" y="1905354"/>
            <a:ext cx="4451323" cy="2620926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F1D0F9CF-0C5C-4C7E-C9AF-436F6A70793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5859"/>
          <a:stretch>
            <a:fillRect/>
          </a:stretch>
        </p:blipFill>
        <p:spPr>
          <a:xfrm>
            <a:off x="6846023" y="1905354"/>
            <a:ext cx="4451323" cy="2620926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F9A4576D-BFF7-330E-9AE6-2E48B8B19FB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7091" t="37498"/>
          <a:stretch>
            <a:fillRect/>
          </a:stretch>
        </p:blipFill>
        <p:spPr>
          <a:xfrm>
            <a:off x="851708" y="5223228"/>
            <a:ext cx="4494270" cy="1040412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645F08CD-5EEA-7368-0CF1-1EEBCE1C4C0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6391" t="37498"/>
          <a:stretch>
            <a:fillRect/>
          </a:stretch>
        </p:blipFill>
        <p:spPr>
          <a:xfrm>
            <a:off x="6846023" y="5223228"/>
            <a:ext cx="4623337" cy="1040412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6445934B-A0EE-0F27-1A8A-A807408EF644}"/>
              </a:ext>
            </a:extLst>
          </p:cNvPr>
          <p:cNvSpPr txBox="1"/>
          <p:nvPr/>
        </p:nvSpPr>
        <p:spPr>
          <a:xfrm>
            <a:off x="5461241" y="4405034"/>
            <a:ext cx="1287981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2400" dirty="0"/>
              <a:t>275 kcal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50F5EC9D-6DA3-BF2F-43D1-012D40264484}"/>
              </a:ext>
            </a:extLst>
          </p:cNvPr>
          <p:cNvSpPr txBox="1"/>
          <p:nvPr/>
        </p:nvSpPr>
        <p:spPr>
          <a:xfrm>
            <a:off x="5667900" y="3343204"/>
            <a:ext cx="718466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78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&lt;</a:t>
            </a:r>
          </a:p>
        </p:txBody>
      </p:sp>
    </p:spTree>
    <p:extLst>
      <p:ext uri="{BB962C8B-B14F-4D97-AF65-F5344CB8AC3E}">
        <p14:creationId xmlns:p14="http://schemas.microsoft.com/office/powerpoint/2010/main" val="9747363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17E4AF8-E85D-3BF3-509B-01A3B7DB3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Wie viele Kalorien können Sie hier sparen? 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F8E42C61-46A9-1692-880A-B90FEEBCC4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7158" y="2121408"/>
            <a:ext cx="3240000" cy="214323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42DBEDA3-F465-DBC8-CFBE-1B0D84BD3C6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49608"/>
          <a:stretch>
            <a:fillRect/>
          </a:stretch>
        </p:blipFill>
        <p:spPr>
          <a:xfrm>
            <a:off x="1287158" y="4816020"/>
            <a:ext cx="3240000" cy="414348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BAB77C7F-B9DE-6F4A-178C-3727F9F7CE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3302" y="2121408"/>
            <a:ext cx="3584593" cy="2193996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084A1EE0-BBAD-3864-0872-31EC86B0DC3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50806"/>
          <a:stretch>
            <a:fillRect/>
          </a:stretch>
        </p:blipFill>
        <p:spPr>
          <a:xfrm>
            <a:off x="7013301" y="4816020"/>
            <a:ext cx="3584593" cy="414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0263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D99CFC-40B4-7F18-E32C-DCBA75E818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970B8C-3BD5-1C0A-088B-BF4955680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Wie viele Kalorien können Sie hier sparen? Auflösung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EAF7918A-34F8-9F29-792E-7FB5EFF0C4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7158" y="2121408"/>
            <a:ext cx="3240000" cy="214323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D27CF20E-2598-F6AD-B5A7-F6E68FB054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7158" y="4816020"/>
            <a:ext cx="3240000" cy="822252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2452D75D-C755-6147-C328-16730945EF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3302" y="2121408"/>
            <a:ext cx="3584593" cy="2193996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CD4914D2-7277-1E4F-10D1-CE1594337A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13301" y="4816020"/>
            <a:ext cx="3584593" cy="842282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AD466778-AE60-32C8-A695-4115C4FCE474}"/>
              </a:ext>
            </a:extLst>
          </p:cNvPr>
          <p:cNvSpPr txBox="1"/>
          <p:nvPr/>
        </p:nvSpPr>
        <p:spPr>
          <a:xfrm>
            <a:off x="5461241" y="4405034"/>
            <a:ext cx="1287981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2400" dirty="0"/>
              <a:t>234 kcal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505F7E7A-6F8F-9690-F6ED-565ADD277E1E}"/>
              </a:ext>
            </a:extLst>
          </p:cNvPr>
          <p:cNvSpPr txBox="1"/>
          <p:nvPr/>
        </p:nvSpPr>
        <p:spPr>
          <a:xfrm>
            <a:off x="5667900" y="3343204"/>
            <a:ext cx="718466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78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12426231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64C5499-6BEB-EC3E-0896-F54E26CD15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MOVE-Check: Was meinen Sie?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4A86B48-7E2C-D78B-14E2-580EE24478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871357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400" b="1" dirty="0"/>
              <a:t>Nur wenn ich beim Sport stark schwitze, war das Training wirksam – stimmt das?</a:t>
            </a:r>
          </a:p>
          <a:p>
            <a:pPr marL="0" indent="0">
              <a:buNone/>
            </a:pPr>
            <a:endParaRPr lang="de-DE" sz="2400" dirty="0"/>
          </a:p>
        </p:txBody>
      </p:sp>
      <p:pic>
        <p:nvPicPr>
          <p:cNvPr id="5" name="Grafik 4" descr="Download Free Progress check Icons in PNG &amp; SVG | Magnific (formerly  Freepik)">
            <a:extLst>
              <a:ext uri="{FF2B5EF4-FFF2-40B4-BE49-F238E27FC236}">
                <a16:creationId xmlns:a16="http://schemas.microsoft.com/office/drawing/2014/main" id="{B6F44A45-92C7-C061-6D13-CC11833BD580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alphaModFix amt="35000"/>
          </a:blip>
          <a:stretch>
            <a:fillRect/>
          </a:stretch>
        </p:blipFill>
        <p:spPr>
          <a:xfrm>
            <a:off x="5709557" y="221718"/>
            <a:ext cx="6271157" cy="6271157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AB6DD94A-C348-8F07-2ECD-17D65E38543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4015" t="24712" r="32394" b="41027"/>
          <a:stretch>
            <a:fillRect/>
          </a:stretch>
        </p:blipFill>
        <p:spPr>
          <a:xfrm>
            <a:off x="7404099" y="1523999"/>
            <a:ext cx="2940051" cy="3702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2605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1765</Words>
  <Application>Microsoft Office PowerPoint</Application>
  <PresentationFormat>Breitbild</PresentationFormat>
  <Paragraphs>273</Paragraphs>
  <Slides>33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33</vt:i4>
      </vt:variant>
    </vt:vector>
  </HeadingPairs>
  <TitlesOfParts>
    <vt:vector size="37" baseType="lpstr">
      <vt:lpstr>Aptos</vt:lpstr>
      <vt:lpstr>Aptos Display</vt:lpstr>
      <vt:lpstr>Arial</vt:lpstr>
      <vt:lpstr>Office</vt:lpstr>
      <vt:lpstr>Kursstunde 6</vt:lpstr>
      <vt:lpstr>Die Themen heute</vt:lpstr>
      <vt:lpstr>Wie viele Kalorien können Sie hier sparen?</vt:lpstr>
      <vt:lpstr>Wie viele Kalorien können Sie hier sparen? Auflösung</vt:lpstr>
      <vt:lpstr>Wie viele Kalorien können Sie hier sparen?</vt:lpstr>
      <vt:lpstr>Wie viele Kalorien können Sie hier sparen? Auflösung</vt:lpstr>
      <vt:lpstr>Wie viele Kalorien können Sie hier sparen? </vt:lpstr>
      <vt:lpstr>Wie viele Kalorien können Sie hier sparen? Auflösung</vt:lpstr>
      <vt:lpstr>MOVE-Check: Was meinen Sie?</vt:lpstr>
      <vt:lpstr>MOVE-Check: Aktueller Stand der Forschung</vt:lpstr>
      <vt:lpstr>MOVE-Challenge: Achtsamkeitsübung</vt:lpstr>
      <vt:lpstr>MOVE-Challenge: Meine Regeln</vt:lpstr>
      <vt:lpstr>Vorteile von körperlicher Aktivität: Gewicht</vt:lpstr>
      <vt:lpstr>Vorteile von körperlicher Aktivität:  Risiko für Erkrankungen</vt:lpstr>
      <vt:lpstr>Vorteile von körperlicher Aktivität: Stimmung</vt:lpstr>
      <vt:lpstr>Körperliche Aktivität: Achtung bei…</vt:lpstr>
      <vt:lpstr>Körperliche Aktivität: Wie messen?</vt:lpstr>
      <vt:lpstr>MOVE-Challenge: Wie viel Bewegung?</vt:lpstr>
      <vt:lpstr>MOVE-Challenge: Wie lange sitzen Sie?</vt:lpstr>
      <vt:lpstr>Ausdauertraining: Bewegung für Herz und Stoffwechsel</vt:lpstr>
      <vt:lpstr>Krafttraining: starke Muskeln für einen aktiven Alltag</vt:lpstr>
      <vt:lpstr>Bewegungssnacks: kurze, aktive Pausen</vt:lpstr>
      <vt:lpstr>Bewegungssnacks – Tipps</vt:lpstr>
      <vt:lpstr>Bewegung: generelle Tipps</vt:lpstr>
      <vt:lpstr>Praktische Übungen: Kurze Bewegungssnacks für 30 – 60 Sekunden</vt:lpstr>
      <vt:lpstr>Wie schaut‘s bei Ihnen aus?</vt:lpstr>
      <vt:lpstr>Typische Barrieren für Bewegung erkennen und überwinden</vt:lpstr>
      <vt:lpstr>Barrieren überwinden</vt:lpstr>
      <vt:lpstr>MOVE-Challenge: Was nehmen Sie sich konkret für die nächste Zeit vor? </vt:lpstr>
      <vt:lpstr>MOVE-Challenge: Mein Bewegungsverhalten</vt:lpstr>
      <vt:lpstr>MOVE-Challenge: Meine Gewichtskurve</vt:lpstr>
      <vt:lpstr>MOVE-Challenge: Meine Zufriedenheit</vt:lpstr>
      <vt:lpstr>Bis zur nächsten Kurseinheit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Dominic Ehrmann</dc:creator>
  <cp:lastModifiedBy>Dominic Ehrmann</cp:lastModifiedBy>
  <cp:revision>41</cp:revision>
  <dcterms:created xsi:type="dcterms:W3CDTF">2025-08-06T12:44:09Z</dcterms:created>
  <dcterms:modified xsi:type="dcterms:W3CDTF">2026-08-26T09:21:53Z</dcterms:modified>
</cp:coreProperties>
</file>